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3" r:id="rId1"/>
  </p:sldMasterIdLst>
  <p:sldIdLst>
    <p:sldId id="272" r:id="rId2"/>
    <p:sldId id="256" r:id="rId3"/>
    <p:sldId id="259" r:id="rId4"/>
    <p:sldId id="257" r:id="rId5"/>
    <p:sldId id="268" r:id="rId6"/>
    <p:sldId id="261" r:id="rId7"/>
    <p:sldId id="262" r:id="rId8"/>
    <p:sldId id="263" r:id="rId9"/>
    <p:sldId id="264" r:id="rId10"/>
    <p:sldId id="265" r:id="rId11"/>
    <p:sldId id="295" r:id="rId12"/>
    <p:sldId id="297" r:id="rId13"/>
    <p:sldId id="267"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136FA7-A149-4254-AC4F-4C01CB24761B}" v="108" dt="2023-06-30T20:29:46.1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D:\PROJECT\olist%20store%20project\Olist%20Store%20Dashoard%20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OJECT\olist%20store%20project\Olist%20Store%20Dashoard%20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OJECT\olist%20store%20project\Olist%20Store%20Dashoard%20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474abffc60715299/Desktop/project%20files/Project%206%20-%20E-Commerce%20(4%20PM%20-%205%20PM)/project%20fil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474abffc60715299/Desktop/project%20files/Project%206%20-%20E-Commerce%20(4%20PM%20-%205%20PM)/project%20file.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[Olist Store Dashoard Excel.xlsx]Weekday Payment Stat!PivotTable1</c:name>
    <c:fmtId val="5"/>
  </c:pivotSource>
  <c:chart>
    <c:autoTitleDeleted val="1"/>
    <c:pivotFmts>
      <c:pivotFmt>
        <c:idx val="0"/>
        <c:spPr>
          <a:solidFill>
            <a:schemeClr val="accent6"/>
          </a:solidFill>
          <a:ln w="19050">
            <a:solidFill>
              <a:schemeClr val="lt1"/>
            </a:solidFill>
          </a:ln>
          <a:effectLst/>
          <a:sp3d contourW="25400">
            <a:contourClr>
              <a:schemeClr val="lt1"/>
            </a:contourClr>
          </a:sp3d>
        </c:spPr>
        <c:marker>
          <c:symbol val="none"/>
        </c:marker>
        <c:dLbl>
          <c:idx val="0"/>
          <c:spPr>
            <a:noFill/>
            <a:ln w="12700" cap="flat" cmpd="sng" algn="ctr">
              <a:noFill/>
              <a:round/>
            </a:ln>
            <a:effectLst/>
          </c:spPr>
          <c:txPr>
            <a:bodyPr rot="0" spcFirstLastPara="1" vertOverflow="ellipsis" horzOverflow="clip" vert="horz" wrap="square" lIns="38100" tIns="19050" rIns="38100" bIns="19050" anchor="ctr" anchorCtr="1">
              <a:spAutoFit/>
            </a:bodyPr>
            <a:lstStyle/>
            <a:p>
              <a:pPr>
                <a:defRPr sz="900" b="1" i="0" u="none" strike="noStrike" kern="1200" baseline="0">
                  <a:solidFill>
                    <a:sysClr val="windowText" lastClr="000000"/>
                  </a:solidFill>
                  <a:effectLst/>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solidFill>
          <a:ln w="19050">
            <a:solidFill>
              <a:schemeClr val="lt1"/>
            </a:solidFill>
          </a:ln>
          <a:effectLst/>
          <a:sp3d contourW="25400">
            <a:contourClr>
              <a:schemeClr val="lt1"/>
            </a:contourClr>
          </a:sp3d>
        </c:spPr>
      </c:pivotFmt>
      <c:pivotFmt>
        <c:idx val="2"/>
        <c:spPr>
          <a:solidFill>
            <a:schemeClr val="accent6"/>
          </a:solidFill>
          <a:ln w="19050">
            <a:solidFill>
              <a:schemeClr val="lt1"/>
            </a:solidFill>
          </a:ln>
          <a:effectLst/>
          <a:sp3d contourW="25400">
            <a:contourClr>
              <a:schemeClr val="lt1"/>
            </a:contourClr>
          </a:sp3d>
        </c:spPr>
      </c:pivotFmt>
      <c:pivotFmt>
        <c:idx val="3"/>
        <c:spPr>
          <a:solidFill>
            <a:schemeClr val="accent6"/>
          </a:solidFill>
          <a:ln w="19050">
            <a:solidFill>
              <a:schemeClr val="lt1"/>
            </a:solidFill>
          </a:ln>
          <a:effectLst/>
          <a:sp3d contourW="25400">
            <a:contourClr>
              <a:schemeClr val="lt1"/>
            </a:contourClr>
          </a:sp3d>
        </c:spPr>
        <c:marker>
          <c:symbol val="none"/>
        </c:marker>
        <c:dLbl>
          <c:idx val="0"/>
          <c:spPr>
            <a:noFill/>
            <a:ln w="12700" cap="flat" cmpd="sng" algn="ctr">
              <a:noFill/>
              <a:round/>
            </a:ln>
            <a:effectLst/>
          </c:spPr>
          <c:txPr>
            <a:bodyPr rot="0" spcFirstLastPara="1" vertOverflow="ellipsis" horzOverflow="clip" vert="horz" wrap="square" lIns="38100" tIns="19050" rIns="38100" bIns="19050" anchor="ctr" anchorCtr="1">
              <a:spAutoFit/>
            </a:bodyPr>
            <a:lstStyle/>
            <a:p>
              <a:pPr>
                <a:defRPr sz="900" b="1" i="0" u="none" strike="noStrike" kern="1200" baseline="0">
                  <a:solidFill>
                    <a:sysClr val="windowText" lastClr="000000"/>
                  </a:solidFill>
                  <a:effectLst/>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6"/>
          </a:solidFill>
          <a:ln w="19050">
            <a:solidFill>
              <a:schemeClr val="lt1"/>
            </a:solidFill>
          </a:ln>
          <a:effectLst/>
          <a:sp3d contourW="25400">
            <a:contourClr>
              <a:schemeClr val="lt1"/>
            </a:contourClr>
          </a:sp3d>
        </c:spPr>
      </c:pivotFmt>
      <c:pivotFmt>
        <c:idx val="5"/>
        <c:spPr>
          <a:solidFill>
            <a:schemeClr val="accent6"/>
          </a:solidFill>
          <a:ln w="19050">
            <a:solidFill>
              <a:schemeClr val="lt1"/>
            </a:solidFill>
          </a:ln>
          <a:effectLst/>
          <a:sp3d contourW="25400">
            <a:contourClr>
              <a:schemeClr val="lt1"/>
            </a:contourClr>
          </a:sp3d>
        </c:spPr>
      </c:pivotFmt>
      <c:pivotFmt>
        <c:idx val="6"/>
        <c:spPr>
          <a:solidFill>
            <a:schemeClr val="accent6"/>
          </a:solidFill>
          <a:ln w="19050">
            <a:solidFill>
              <a:schemeClr val="lt1"/>
            </a:solidFill>
          </a:ln>
          <a:effectLst/>
          <a:sp3d contourW="25400">
            <a:contourClr>
              <a:schemeClr val="lt1"/>
            </a:contourClr>
          </a:sp3d>
        </c:spPr>
        <c:marker>
          <c:symbol val="none"/>
        </c:marker>
        <c:dLbl>
          <c:idx val="0"/>
          <c:spPr>
            <a:noFill/>
            <a:ln w="12700" cap="flat" cmpd="sng" algn="ctr">
              <a:noFill/>
              <a:round/>
            </a:ln>
            <a:effectLst/>
          </c:spPr>
          <c:txPr>
            <a:bodyPr rot="0" spcFirstLastPara="1" vertOverflow="ellipsis" horzOverflow="clip" vert="horz" wrap="square" lIns="38100" tIns="19050" rIns="38100" bIns="19050" anchor="ctr" anchorCtr="1">
              <a:spAutoFit/>
            </a:bodyPr>
            <a:lstStyle/>
            <a:p>
              <a:pPr>
                <a:defRPr sz="900" b="1" i="0" u="none" strike="noStrike" kern="1200" baseline="0">
                  <a:solidFill>
                    <a:sysClr val="windowText" lastClr="000000"/>
                  </a:solidFill>
                  <a:effectLst/>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6"/>
          </a:solidFill>
          <a:ln w="19050">
            <a:solidFill>
              <a:schemeClr val="lt1"/>
            </a:solidFill>
          </a:ln>
          <a:effectLst/>
          <a:sp3d contourW="25400">
            <a:contourClr>
              <a:schemeClr val="lt1"/>
            </a:contourClr>
          </a:sp3d>
        </c:spPr>
      </c:pivotFmt>
      <c:pivotFmt>
        <c:idx val="8"/>
        <c:spPr>
          <a:solidFill>
            <a:schemeClr val="accent6"/>
          </a:solidFill>
          <a:ln w="19050">
            <a:solidFill>
              <a:schemeClr val="lt1"/>
            </a:solidFill>
          </a:ln>
          <a:effectLst/>
          <a:sp3d contourW="25400">
            <a:contourClr>
              <a:schemeClr val="lt1"/>
            </a:contourClr>
          </a:sp3d>
        </c:spPr>
      </c:pivotFmt>
    </c:pivotFmts>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929427430093209E-2"/>
          <c:y val="3.4221575515283348E-2"/>
          <c:w val="0.94141145139813587"/>
          <c:h val="0.93155684896943325"/>
        </c:manualLayout>
      </c:layout>
      <c:pie3DChart>
        <c:varyColors val="1"/>
        <c:ser>
          <c:idx val="0"/>
          <c:order val="0"/>
          <c:tx>
            <c:strRef>
              <c:f>'Weekday Payment Stat'!$B$3</c:f>
              <c:strCache>
                <c:ptCount val="1"/>
                <c:pt idx="0">
                  <c:v>Total</c:v>
                </c:pt>
              </c:strCache>
            </c:strRef>
          </c:tx>
          <c:explosion val="1"/>
          <c:dPt>
            <c:idx val="0"/>
            <c:bubble3D val="0"/>
            <c:spPr>
              <a:solidFill>
                <a:schemeClr val="accent6">
                  <a:alpha val="90000"/>
                </a:schemeClr>
              </a:solidFill>
              <a:ln w="19050">
                <a:solidFill>
                  <a:srgbClr val="FFC000"/>
                </a:solidFill>
              </a:ln>
              <a:effectLst>
                <a:innerShdw blurRad="114300">
                  <a:schemeClr val="accent6">
                    <a:lumMod val="75000"/>
                  </a:schemeClr>
                </a:innerShdw>
              </a:effectLst>
              <a:scene3d>
                <a:camera prst="orthographicFront"/>
                <a:lightRig rig="threePt" dir="t"/>
              </a:scene3d>
              <a:sp3d contourW="19050" prstMaterial="flat">
                <a:contourClr>
                  <a:srgbClr val="FFC000"/>
                </a:contourClr>
              </a:sp3d>
            </c:spPr>
            <c:extLst>
              <c:ext xmlns:c16="http://schemas.microsoft.com/office/drawing/2014/chart" uri="{C3380CC4-5D6E-409C-BE32-E72D297353CC}">
                <c16:uniqueId val="{00000001-8658-4C01-84A4-337FA3C4C05D}"/>
              </c:ext>
            </c:extLst>
          </c:dPt>
          <c:dPt>
            <c:idx val="1"/>
            <c:bubble3D val="0"/>
            <c:spPr>
              <a:solidFill>
                <a:schemeClr val="accent5">
                  <a:alpha val="9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extLst>
              <c:ext xmlns:c16="http://schemas.microsoft.com/office/drawing/2014/chart" uri="{C3380CC4-5D6E-409C-BE32-E72D297353CC}">
                <c16:uniqueId val="{00000003-8658-4C01-84A4-337FA3C4C05D}"/>
              </c:ext>
            </c:extLst>
          </c:dPt>
          <c:dLbls>
            <c:dLbl>
              <c:idx val="0"/>
              <c:numFmt formatCode="General" sourceLinked="0"/>
              <c:spPr>
                <a:solidFill>
                  <a:schemeClr val="tx1">
                    <a:lumMod val="95000"/>
                    <a:alpha val="90000"/>
                  </a:schemeClr>
                </a:solidFill>
                <a:ln w="12700" cap="flat" cmpd="sng" algn="ctr">
                  <a:solidFill>
                    <a:schemeClr val="accent1">
                      <a:lumMod val="50000"/>
                    </a:schemeClr>
                  </a:solidFill>
                  <a:round/>
                </a:ln>
                <a:effectLst>
                  <a:outerShdw blurRad="50800" dist="38100" dir="2700000" algn="tl" rotWithShape="0">
                    <a:schemeClr val="accent6">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6"/>
                      </a:solidFill>
                      <a:effectLst/>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1-8658-4C01-84A4-337FA3C4C05D}"/>
                </c:ext>
              </c:extLst>
            </c:dLbl>
            <c:dLbl>
              <c:idx val="1"/>
              <c:numFmt formatCode="General" sourceLinked="0"/>
              <c:spPr>
                <a:solidFill>
                  <a:schemeClr val="tx1">
                    <a:lumMod val="95000"/>
                    <a:alpha val="90000"/>
                  </a:schemeClr>
                </a:solidFill>
                <a:ln w="12700" cap="flat" cmpd="sng" algn="ctr">
                  <a:solidFill>
                    <a:schemeClr val="accent1">
                      <a:lumMod val="50000"/>
                    </a:schemeClr>
                  </a:solidFill>
                  <a:round/>
                </a:ln>
                <a:effectLst>
                  <a:outerShdw blurRad="50800" dist="38100" dir="2700000" algn="tl" rotWithShape="0">
                    <a:schemeClr val="accent5">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5"/>
                      </a:solidFill>
                      <a:effectLst/>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3-8658-4C01-84A4-337FA3C4C05D}"/>
                </c:ext>
              </c:extLst>
            </c:dLbl>
            <c:spPr>
              <a:solidFill>
                <a:schemeClr val="tx1">
                  <a:lumMod val="95000"/>
                  <a:alpha val="90000"/>
                </a:schemeClr>
              </a:solidFill>
              <a:ln>
                <a:solidFill>
                  <a:schemeClr val="accent1">
                    <a:lumMod val="50000"/>
                  </a:schemeClr>
                </a:solidFill>
              </a:ln>
            </c:spPr>
            <c:dLblPos val="in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lt1">
                      <a:alpha val="90000"/>
                    </a:schemeClr>
                  </a:solidFill>
                  <a:ln w="12700" cap="flat" cmpd="sng" algn="ctr">
                    <a:solidFill>
                      <a:schemeClr val="accent6"/>
                    </a:solidFill>
                    <a:round/>
                  </a:ln>
                </c15:spPr>
              </c:ext>
            </c:extLst>
          </c:dLbls>
          <c:cat>
            <c:strRef>
              <c:f>'Weekday Payment Stat'!$A$4:$A$6</c:f>
              <c:strCache>
                <c:ptCount val="2"/>
                <c:pt idx="0">
                  <c:v>Weekday</c:v>
                </c:pt>
                <c:pt idx="1">
                  <c:v>Weekend</c:v>
                </c:pt>
              </c:strCache>
            </c:strRef>
          </c:cat>
          <c:val>
            <c:numRef>
              <c:f>'Weekday Payment Stat'!$B$4:$B$6</c:f>
              <c:numCache>
                <c:formatCode>General</c:formatCode>
                <c:ptCount val="2"/>
                <c:pt idx="0">
                  <c:v>15350884.239999464</c:v>
                </c:pt>
                <c:pt idx="1">
                  <c:v>5228779.769999966</c:v>
                </c:pt>
              </c:numCache>
            </c:numRef>
          </c:val>
          <c:extLst>
            <c:ext xmlns:c16="http://schemas.microsoft.com/office/drawing/2014/chart" uri="{C3380CC4-5D6E-409C-BE32-E72D297353CC}">
              <c16:uniqueId val="{00000004-8658-4C01-84A4-337FA3C4C05D}"/>
            </c:ext>
          </c:extLst>
        </c:ser>
        <c:dLbls>
          <c:dLblPos val="inEnd"/>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[Olist Store Dashoard Excel.xlsx]Avg. Delivery for pet shop!PivotTable3</c:name>
    <c:fmtId val="4"/>
  </c:pivotSource>
  <c:chart>
    <c:autoTitleDeleted val="1"/>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'Avg. Delivery for pet shop'!$B$3</c:f>
              <c:strCache>
                <c:ptCount val="1"/>
                <c:pt idx="0">
                  <c:v>Total</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'Avg. Delivery for pet shop'!$A$4:$A$5</c:f>
              <c:strCache>
                <c:ptCount val="1"/>
                <c:pt idx="0">
                  <c:v>pet_shop</c:v>
                </c:pt>
              </c:strCache>
            </c:strRef>
          </c:cat>
          <c:val>
            <c:numRef>
              <c:f>'Avg. Delivery for pet shop'!$B$4:$B$5</c:f>
              <c:numCache>
                <c:formatCode>0</c:formatCode>
                <c:ptCount val="1"/>
                <c:pt idx="0">
                  <c:v>11.182361733931241</c:v>
                </c:pt>
              </c:numCache>
            </c:numRef>
          </c:val>
          <c:extLst>
            <c:ext xmlns:c16="http://schemas.microsoft.com/office/drawing/2014/chart" uri="{C3380CC4-5D6E-409C-BE32-E72D297353CC}">
              <c16:uniqueId val="{00000000-7A81-4595-9B51-80EE3E6C6496}"/>
            </c:ext>
          </c:extLst>
        </c:ser>
        <c:dLbls>
          <c:showLegendKey val="0"/>
          <c:showVal val="1"/>
          <c:showCatName val="0"/>
          <c:showSerName val="0"/>
          <c:showPercent val="0"/>
          <c:showBubbleSize val="0"/>
        </c:dLbls>
        <c:gapWidth val="150"/>
        <c:shape val="box"/>
        <c:axId val="1856199615"/>
        <c:axId val="1856200095"/>
        <c:axId val="1706094943"/>
      </c:bar3DChart>
      <c:catAx>
        <c:axId val="185619961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56200095"/>
        <c:crosses val="autoZero"/>
        <c:auto val="1"/>
        <c:lblAlgn val="ctr"/>
        <c:lblOffset val="100"/>
        <c:noMultiLvlLbl val="0"/>
      </c:catAx>
      <c:valAx>
        <c:axId val="185620009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56199615"/>
        <c:crosses val="autoZero"/>
        <c:crossBetween val="between"/>
      </c:valAx>
      <c:serAx>
        <c:axId val="1706094943"/>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56200095"/>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[Olist Store Dashoard Excel.xlsx]Avg. price and value for sao !PivotTable4</c:name>
    <c:fmtId val="3"/>
  </c:pivotSource>
  <c:chart>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47930724660475"/>
          <c:y val="4.2179633625248548E-2"/>
          <c:w val="0.49639468404963916"/>
          <c:h val="0.82593471396880813"/>
        </c:manualLayout>
      </c:layout>
      <c:bar3DChart>
        <c:barDir val="col"/>
        <c:grouping val="standard"/>
        <c:varyColors val="0"/>
        <c:ser>
          <c:idx val="0"/>
          <c:order val="0"/>
          <c:tx>
            <c:strRef>
              <c:f>'Avg. price and value for sao '!$B$3</c:f>
              <c:strCache>
                <c:ptCount val="1"/>
                <c:pt idx="0">
                  <c:v>Average of price</c:v>
                </c:pt>
              </c:strCache>
            </c:strRef>
          </c:tx>
          <c:spPr>
            <a:solidFill>
              <a:schemeClr val="accent1"/>
            </a:solidFill>
            <a:ln>
              <a:noFill/>
            </a:ln>
            <a:effectLst/>
            <a:sp3d/>
          </c:spPr>
          <c:invertIfNegative val="0"/>
          <c:dLbls>
            <c:dLbl>
              <c:idx val="0"/>
              <c:numFmt formatCode="#,##0.00" sourceLinked="0"/>
              <c:spPr>
                <a:noFill/>
                <a:ln>
                  <a:noFill/>
                </a:ln>
                <a:effectLst/>
              </c:spPr>
              <c:txPr>
                <a:bodyPr rot="0" spcFirstLastPara="1" vertOverflow="overflow" horzOverflow="overflow"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8.2935150157360291E-2"/>
                      <c:h val="4.2320971662008204E-2"/>
                    </c:manualLayout>
                  </c15:layout>
                </c:ext>
                <c:ext xmlns:c16="http://schemas.microsoft.com/office/drawing/2014/chart" uri="{C3380CC4-5D6E-409C-BE32-E72D297353CC}">
                  <c16:uniqueId val="{00000000-F252-4FEF-A03A-DA880AC74ED3}"/>
                </c:ext>
              </c:extLst>
            </c:dLbl>
            <c:numFmt formatCode="#,##0.00" sourceLinked="0"/>
            <c:spPr>
              <a:noFill/>
              <a:ln>
                <a:noFill/>
              </a:ln>
              <a:effectLst/>
            </c:spPr>
            <c:txPr>
              <a:bodyPr rot="0" spcFirstLastPara="1" vertOverflow="overflow" horzOverflow="overflow"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'Avg. price and value for sao '!$A$4:$A$5</c:f>
              <c:strCache>
                <c:ptCount val="1"/>
                <c:pt idx="0">
                  <c:v>sao paulo</c:v>
                </c:pt>
              </c:strCache>
            </c:strRef>
          </c:cat>
          <c:val>
            <c:numRef>
              <c:f>'Avg. price and value for sao '!$B$4:$B$5</c:f>
              <c:numCache>
                <c:formatCode>General</c:formatCode>
                <c:ptCount val="1"/>
                <c:pt idx="0">
                  <c:v>107.91384578414618</c:v>
                </c:pt>
              </c:numCache>
            </c:numRef>
          </c:val>
          <c:extLst>
            <c:ext xmlns:c16="http://schemas.microsoft.com/office/drawing/2014/chart" uri="{C3380CC4-5D6E-409C-BE32-E72D297353CC}">
              <c16:uniqueId val="{00000000-3A32-4E90-BE61-50D725FB0130}"/>
            </c:ext>
          </c:extLst>
        </c:ser>
        <c:ser>
          <c:idx val="1"/>
          <c:order val="1"/>
          <c:tx>
            <c:strRef>
              <c:f>'Avg. price and value for sao '!$C$3</c:f>
              <c:strCache>
                <c:ptCount val="1"/>
                <c:pt idx="0">
                  <c:v>Average of payment_value</c:v>
                </c:pt>
              </c:strCache>
            </c:strRef>
          </c:tx>
          <c:spPr>
            <a:solidFill>
              <a:schemeClr val="accent2"/>
            </a:solidFill>
            <a:ln>
              <a:noFill/>
            </a:ln>
            <a:effectLst/>
            <a:sp3d/>
          </c:spPr>
          <c:invertIfNegative val="0"/>
          <c:dLbls>
            <c:dLbl>
              <c:idx val="0"/>
              <c:numFmt formatCode="#,##0.0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8.2935150157360291E-2"/>
                      <c:h val="6.8824224998012731E-2"/>
                    </c:manualLayout>
                  </c15:layout>
                </c:ext>
                <c:ext xmlns:c16="http://schemas.microsoft.com/office/drawing/2014/chart" uri="{C3380CC4-5D6E-409C-BE32-E72D297353CC}">
                  <c16:uniqueId val="{00000001-F252-4FEF-A03A-DA880AC74ED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'Avg. price and value for sao '!$A$4:$A$5</c:f>
              <c:strCache>
                <c:ptCount val="1"/>
                <c:pt idx="0">
                  <c:v>sao paulo</c:v>
                </c:pt>
              </c:strCache>
            </c:strRef>
          </c:cat>
          <c:val>
            <c:numRef>
              <c:f>'Avg. price and value for sao '!$C$4:$C$5</c:f>
              <c:numCache>
                <c:formatCode>General</c:formatCode>
                <c:ptCount val="1"/>
                <c:pt idx="0">
                  <c:v>153.73720105960317</c:v>
                </c:pt>
              </c:numCache>
            </c:numRef>
          </c:val>
          <c:extLst>
            <c:ext xmlns:c16="http://schemas.microsoft.com/office/drawing/2014/chart" uri="{C3380CC4-5D6E-409C-BE32-E72D297353CC}">
              <c16:uniqueId val="{00000001-3A32-4E90-BE61-50D725FB0130}"/>
            </c:ext>
          </c:extLst>
        </c:ser>
        <c:dLbls>
          <c:showLegendKey val="0"/>
          <c:showVal val="1"/>
          <c:showCatName val="0"/>
          <c:showSerName val="0"/>
          <c:showPercent val="0"/>
          <c:showBubbleSize val="0"/>
        </c:dLbls>
        <c:gapWidth val="150"/>
        <c:shape val="box"/>
        <c:axId val="970507327"/>
        <c:axId val="970497247"/>
        <c:axId val="2024494847"/>
      </c:bar3DChart>
      <c:catAx>
        <c:axId val="97050732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0497247"/>
        <c:crosses val="autoZero"/>
        <c:auto val="1"/>
        <c:lblAlgn val="ctr"/>
        <c:lblOffset val="100"/>
        <c:noMultiLvlLbl val="0"/>
      </c:catAx>
      <c:valAx>
        <c:axId val="97049724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0507327"/>
        <c:crosses val="autoZero"/>
        <c:crossBetween val="between"/>
      </c:valAx>
      <c:serAx>
        <c:axId val="2024494847"/>
        <c:scaling>
          <c:orientation val="minMax"/>
        </c:scaling>
        <c:delete val="0"/>
        <c:axPos val="b"/>
        <c:majorTickMark val="none"/>
        <c:minorTickMark val="none"/>
        <c:tickLblPos val="none"/>
        <c:spPr>
          <a:noFill/>
          <a:ln>
            <a:solidFill>
              <a:schemeClr val="accent1">
                <a:alpha val="98000"/>
              </a:schemeClr>
            </a:solidFill>
          </a:ln>
          <a:effectLst/>
        </c:spPr>
        <c:txPr>
          <a:bodyPr rot="0" spcFirstLastPara="1" vertOverflow="ellipsis" wrap="square" anchor="t"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970497247"/>
        <c:crosses val="autoZero"/>
        <c:tickLblSkip val="1"/>
      </c:ser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 file.xlsx]Merge1(4)!PivotTable4</c:name>
    <c:fmtId val="-1"/>
  </c:pivotSource>
  <c:chart>
    <c:autoTitleDeleted val="1"/>
    <c:pivotFmts>
      <c:pivotFmt>
        <c:idx val="0"/>
        <c:dLbl>
          <c:idx val="0"/>
          <c:showLegendKey val="0"/>
          <c:showVal val="1"/>
          <c:showCatName val="0"/>
          <c:showSerName val="0"/>
          <c:showPercent val="0"/>
          <c:showBubbleSize val="0"/>
          <c:extLst>
            <c:ext xmlns:c15="http://schemas.microsoft.com/office/drawing/2012/chart" uri="{CE6537A1-D6FC-4f65-9D91-7224C49458BB}"/>
          </c:extLst>
        </c:dLbl>
      </c:pivotFmt>
      <c:pivotFmt>
        <c:idx val="1"/>
        <c:dLbl>
          <c:idx val="0"/>
          <c:showLegendKey val="0"/>
          <c:showVal val="1"/>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9"/>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10"/>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11"/>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12"/>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13"/>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15"/>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16"/>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17"/>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18"/>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19"/>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21"/>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22"/>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23"/>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
        <c:idx val="24"/>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pivotFmt>
    </c:pivotFmts>
    <c:plotArea>
      <c:layout/>
      <c:doughnutChart>
        <c:varyColors val="1"/>
        <c:ser>
          <c:idx val="0"/>
          <c:order val="0"/>
          <c:tx>
            <c:strRef>
              <c:f>'Merge1(4)'!$AA$45</c:f>
              <c:strCache>
                <c:ptCount val="1"/>
                <c:pt idx="0">
                  <c:v>Total</c:v>
                </c:pt>
              </c:strCache>
            </c:strRef>
          </c:tx>
          <c:dPt>
            <c:idx val="0"/>
            <c:bubble3D val="0"/>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a:noFill/>
              </a:ln>
              <a:effectLst>
                <a:outerShdw blurRad="50800" dist="38100" dir="5400000" sy="96000" rotWithShape="0">
                  <a:srgbClr val="000000">
                    <a:alpha val="54000"/>
                  </a:srgbClr>
                </a:outerShdw>
              </a:effectLst>
            </c:spPr>
            <c:extLst>
              <c:ext xmlns:c16="http://schemas.microsoft.com/office/drawing/2014/chart" uri="{C3380CC4-5D6E-409C-BE32-E72D297353CC}">
                <c16:uniqueId val="{00000001-4212-4023-B94A-920E7E76AAEE}"/>
              </c:ext>
            </c:extLst>
          </c:dPt>
          <c:dPt>
            <c:idx val="1"/>
            <c:bubble3D val="0"/>
            <c:spPr>
              <a:gradFill rotWithShape="1">
                <a:gsLst>
                  <a:gs pos="0">
                    <a:schemeClr val="accent2">
                      <a:tint val="94000"/>
                      <a:satMod val="100000"/>
                      <a:lumMod val="104000"/>
                    </a:schemeClr>
                  </a:gs>
                  <a:gs pos="69000">
                    <a:schemeClr val="accent2">
                      <a:shade val="86000"/>
                      <a:satMod val="130000"/>
                      <a:lumMod val="102000"/>
                    </a:schemeClr>
                  </a:gs>
                  <a:gs pos="100000">
                    <a:schemeClr val="accent2">
                      <a:shade val="72000"/>
                      <a:satMod val="130000"/>
                      <a:lumMod val="100000"/>
                    </a:schemeClr>
                  </a:gs>
                </a:gsLst>
                <a:lin ang="5400000" scaled="0"/>
              </a:gradFill>
              <a:ln>
                <a:noFill/>
              </a:ln>
              <a:effectLst>
                <a:outerShdw blurRad="50800" dist="38100" dir="5400000" sy="96000" rotWithShape="0">
                  <a:srgbClr val="000000">
                    <a:alpha val="54000"/>
                  </a:srgbClr>
                </a:outerShdw>
              </a:effectLst>
            </c:spPr>
            <c:extLst>
              <c:ext xmlns:c16="http://schemas.microsoft.com/office/drawing/2014/chart" uri="{C3380CC4-5D6E-409C-BE32-E72D297353CC}">
                <c16:uniqueId val="{00000003-4212-4023-B94A-920E7E76AAEE}"/>
              </c:ext>
            </c:extLst>
          </c:dPt>
          <c:dPt>
            <c:idx val="2"/>
            <c:bubble3D val="0"/>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outerShdw blurRad="50800" dist="38100" dir="5400000" sy="96000" rotWithShape="0">
                  <a:srgbClr val="000000">
                    <a:alpha val="54000"/>
                  </a:srgbClr>
                </a:outerShdw>
              </a:effectLst>
            </c:spPr>
            <c:extLst>
              <c:ext xmlns:c16="http://schemas.microsoft.com/office/drawing/2014/chart" uri="{C3380CC4-5D6E-409C-BE32-E72D297353CC}">
                <c16:uniqueId val="{00000005-4212-4023-B94A-920E7E76AAEE}"/>
              </c:ext>
            </c:extLst>
          </c:dPt>
          <c:dPt>
            <c:idx val="3"/>
            <c:bubble3D val="0"/>
            <c:spPr>
              <a:gradFill rotWithShape="1">
                <a:gsLst>
                  <a:gs pos="0">
                    <a:schemeClr val="accent4">
                      <a:tint val="94000"/>
                      <a:satMod val="100000"/>
                      <a:lumMod val="104000"/>
                    </a:schemeClr>
                  </a:gs>
                  <a:gs pos="69000">
                    <a:schemeClr val="accent4">
                      <a:shade val="86000"/>
                      <a:satMod val="130000"/>
                      <a:lumMod val="102000"/>
                    </a:schemeClr>
                  </a:gs>
                  <a:gs pos="100000">
                    <a:schemeClr val="accent4">
                      <a:shade val="72000"/>
                      <a:satMod val="130000"/>
                      <a:lumMod val="100000"/>
                    </a:schemeClr>
                  </a:gs>
                </a:gsLst>
                <a:lin ang="5400000" scaled="0"/>
              </a:gradFill>
              <a:ln>
                <a:noFill/>
              </a:ln>
              <a:effectLst>
                <a:outerShdw blurRad="50800" dist="38100" dir="5400000" sy="96000" rotWithShape="0">
                  <a:srgbClr val="000000">
                    <a:alpha val="54000"/>
                  </a:srgbClr>
                </a:outerShdw>
              </a:effectLst>
            </c:spPr>
            <c:extLst>
              <c:ext xmlns:c16="http://schemas.microsoft.com/office/drawing/2014/chart" uri="{C3380CC4-5D6E-409C-BE32-E72D297353CC}">
                <c16:uniqueId val="{00000007-4212-4023-B94A-920E7E76AAEE}"/>
              </c:ext>
            </c:extLst>
          </c:dPt>
          <c:dPt>
            <c:idx val="4"/>
            <c:bubble3D val="0"/>
            <c:spPr>
              <a:gradFill rotWithShape="1">
                <a:gsLst>
                  <a:gs pos="0">
                    <a:schemeClr val="accent5">
                      <a:tint val="94000"/>
                      <a:satMod val="100000"/>
                      <a:lumMod val="104000"/>
                    </a:schemeClr>
                  </a:gs>
                  <a:gs pos="69000">
                    <a:schemeClr val="accent5">
                      <a:shade val="86000"/>
                      <a:satMod val="130000"/>
                      <a:lumMod val="102000"/>
                    </a:schemeClr>
                  </a:gs>
                  <a:gs pos="100000">
                    <a:schemeClr val="accent5">
                      <a:shade val="72000"/>
                      <a:satMod val="130000"/>
                      <a:lumMod val="100000"/>
                    </a:schemeClr>
                  </a:gs>
                </a:gsLst>
                <a:lin ang="5400000" scaled="0"/>
              </a:gradFill>
              <a:ln>
                <a:noFill/>
              </a:ln>
              <a:effectLst>
                <a:outerShdw blurRad="50800" dist="38100" dir="5400000" sy="96000" rotWithShape="0">
                  <a:srgbClr val="000000">
                    <a:alpha val="54000"/>
                  </a:srgbClr>
                </a:outerShdw>
              </a:effectLst>
            </c:spPr>
            <c:extLst>
              <c:ext xmlns:c16="http://schemas.microsoft.com/office/drawing/2014/chart" uri="{C3380CC4-5D6E-409C-BE32-E72D297353CC}">
                <c16:uniqueId val="{00000009-4212-4023-B94A-920E7E76AAEE}"/>
              </c:ext>
            </c:extLst>
          </c:dPt>
          <c:dLbls>
            <c:spPr>
              <a:solidFill>
                <a:schemeClr val="tx1"/>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'Merge1(4)'!$Z$46:$Z$51</c:f>
              <c:strCache>
                <c:ptCount val="5"/>
                <c:pt idx="0">
                  <c:v>1</c:v>
                </c:pt>
                <c:pt idx="1">
                  <c:v>2</c:v>
                </c:pt>
                <c:pt idx="2">
                  <c:v>3</c:v>
                </c:pt>
                <c:pt idx="3">
                  <c:v>4</c:v>
                </c:pt>
                <c:pt idx="4">
                  <c:v>5</c:v>
                </c:pt>
              </c:strCache>
            </c:strRef>
          </c:cat>
          <c:val>
            <c:numRef>
              <c:f>'Merge1(4)'!$AA$46:$AA$51</c:f>
              <c:numCache>
                <c:formatCode>0</c:formatCode>
                <c:ptCount val="5"/>
                <c:pt idx="0">
                  <c:v>21.32627991816457</c:v>
                </c:pt>
                <c:pt idx="1">
                  <c:v>16.43003442357017</c:v>
                </c:pt>
                <c:pt idx="2">
                  <c:v>13.956956114172042</c:v>
                </c:pt>
                <c:pt idx="3">
                  <c:v>12.054989088270869</c:v>
                </c:pt>
                <c:pt idx="4">
                  <c:v>10.453407303938615</c:v>
                </c:pt>
              </c:numCache>
            </c:numRef>
          </c:val>
          <c:extLst>
            <c:ext xmlns:c16="http://schemas.microsoft.com/office/drawing/2014/chart" uri="{C3380CC4-5D6E-409C-BE32-E72D297353CC}">
              <c16:uniqueId val="{0000000A-4212-4023-B94A-920E7E76AAEE}"/>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91364523694105626"/>
          <c:y val="0.45165413373665941"/>
          <c:w val="6.9715827950790676E-2"/>
          <c:h val="0.3164382868585305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 file.xlsx]Merge1(4)!PivotTable5</c:name>
    <c:fmtId val="-1"/>
  </c:pivotSource>
  <c:chart>
    <c:autoTitleDeleted val="1"/>
    <c:pivotFmts>
      <c:pivotFmt>
        <c:idx val="0"/>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w="34925" cap="rnd">
            <a:solidFill>
              <a:schemeClr val="accent1"/>
            </a:solidFill>
            <a:roun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marker>
          <c:symbol val="circle"/>
          <c:size val="6"/>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w="9525">
              <a:solidFill>
                <a:schemeClr val="accent1"/>
              </a:solidFill>
              <a:roun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w="34925" cap="rnd">
            <a:solidFill>
              <a:schemeClr val="accent1"/>
            </a:solidFill>
            <a:roun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marker>
          <c:symbol val="circle"/>
          <c:size val="6"/>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w="9525">
              <a:solidFill>
                <a:schemeClr val="accent1"/>
              </a:solidFill>
              <a:roun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w="34925" cap="rnd">
            <a:solidFill>
              <a:schemeClr val="accent1"/>
            </a:solidFill>
            <a:round/>
          </a:ln>
          <a:effectLst>
            <a:outerShdw blurRad="50800" dist="50800" dir="5400000" sx="96000" sy="96000" rotWithShape="0">
              <a:srgbClr val="000000">
                <a:alpha val="48000"/>
              </a:srgbClr>
            </a:outerShdw>
          </a:effectLst>
        </c:spPr>
        <c:marker>
          <c:symbol val="circle"/>
          <c:size val="6"/>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w="9525">
              <a:solidFill>
                <a:schemeClr val="accent1"/>
              </a:solidFill>
              <a:roun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8894476386383185E-2"/>
          <c:y val="0.16838337557628916"/>
          <c:w val="0.93110552361361687"/>
          <c:h val="0.75496488411069029"/>
        </c:manualLayout>
      </c:layout>
      <c:lineChart>
        <c:grouping val="standard"/>
        <c:varyColors val="0"/>
        <c:ser>
          <c:idx val="0"/>
          <c:order val="0"/>
          <c:tx>
            <c:strRef>
              <c:f>'Merge1(4)'!$AK$1</c:f>
              <c:strCache>
                <c:ptCount val="1"/>
                <c:pt idx="0">
                  <c:v>Total</c:v>
                </c:pt>
              </c:strCache>
            </c:strRef>
          </c:tx>
          <c:spPr>
            <a:ln w="31750" cap="rnd">
              <a:solidFill>
                <a:schemeClr val="accent1"/>
              </a:solidFill>
              <a:round/>
            </a:ln>
            <a:effectLst>
              <a:outerShdw blurRad="50800" dist="38100" dir="5400000" sy="96000" rotWithShape="0">
                <a:srgbClr val="000000">
                  <a:alpha val="54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'Merge1(4)'!$AJ$2:$AJ$14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'Merge1(4)'!$AK$2:$AK$14</c:f>
              <c:numCache>
                <c:formatCode>General</c:formatCode>
                <c:ptCount val="12"/>
                <c:pt idx="0">
                  <c:v>773359.00000002119</c:v>
                </c:pt>
                <c:pt idx="1">
                  <c:v>794364.09000002628</c:v>
                </c:pt>
                <c:pt idx="2">
                  <c:v>1014009.1800000297</c:v>
                </c:pt>
                <c:pt idx="3">
                  <c:v>1007691.1000000293</c:v>
                </c:pt>
                <c:pt idx="4">
                  <c:v>1089382.2000000239</c:v>
                </c:pt>
                <c:pt idx="5">
                  <c:v>943774.05000002473</c:v>
                </c:pt>
                <c:pt idx="6">
                  <c:v>985779.66000002949</c:v>
                </c:pt>
                <c:pt idx="7">
                  <c:v>1038039.8000000351</c:v>
                </c:pt>
                <c:pt idx="8">
                  <c:v>445044.96000000421</c:v>
                </c:pt>
                <c:pt idx="9">
                  <c:v>521126.18000000779</c:v>
                </c:pt>
                <c:pt idx="10">
                  <c:v>728021.12000001851</c:v>
                </c:pt>
                <c:pt idx="11">
                  <c:v>541017.72000000824</c:v>
                </c:pt>
              </c:numCache>
            </c:numRef>
          </c:val>
          <c:smooth val="0"/>
          <c:extLst>
            <c:ext xmlns:c16="http://schemas.microsoft.com/office/drawing/2014/chart" uri="{C3380CC4-5D6E-409C-BE32-E72D297353CC}">
              <c16:uniqueId val="{00000000-B08D-4458-9763-4A55525599CE}"/>
            </c:ext>
          </c:extLst>
        </c:ser>
        <c:dLbls>
          <c:dLblPos val="t"/>
          <c:showLegendKey val="0"/>
          <c:showVal val="1"/>
          <c:showCatName val="0"/>
          <c:showSerName val="0"/>
          <c:showPercent val="0"/>
          <c:showBubbleSize val="0"/>
        </c:dLbls>
        <c:smooth val="0"/>
        <c:axId val="1103747360"/>
        <c:axId val="1103722400"/>
      </c:lineChart>
      <c:catAx>
        <c:axId val="110374736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103722400"/>
        <c:crosses val="autoZero"/>
        <c:auto val="1"/>
        <c:lblAlgn val="ctr"/>
        <c:lblOffset val="100"/>
        <c:noMultiLvlLbl val="0"/>
      </c:catAx>
      <c:valAx>
        <c:axId val="1103722400"/>
        <c:scaling>
          <c:orientation val="minMax"/>
        </c:scaling>
        <c:delete val="1"/>
        <c:axPos val="l"/>
        <c:numFmt formatCode="General" sourceLinked="1"/>
        <c:majorTickMark val="none"/>
        <c:minorTickMark val="none"/>
        <c:tickLblPos val="nextTo"/>
        <c:crossAx val="1103747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F03F61-C3A0-449E-9C50-CDC50512D0C2}" type="datetimeFigureOut">
              <a:rPr lang="en-US" smtClean="0"/>
              <a:t>07/03/2023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251666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F03F61-C3A0-449E-9C50-CDC50512D0C2}" type="datetimeFigureOut">
              <a:rPr lang="en-US" smtClean="0"/>
              <a:t>07/03/2023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1877583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F03F61-C3A0-449E-9C50-CDC50512D0C2}" type="datetimeFigureOut">
              <a:rPr lang="en-US" smtClean="0"/>
              <a:t>07/03/2023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2619423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F03F61-C3A0-449E-9C50-CDC50512D0C2}" type="datetimeFigureOut">
              <a:rPr lang="en-US" smtClean="0"/>
              <a:t>07/03/2023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E82F2-3354-464A-BA68-08C0D729D2B1}"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354842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F03F61-C3A0-449E-9C50-CDC50512D0C2}" type="datetimeFigureOut">
              <a:rPr lang="en-US" smtClean="0"/>
              <a:t>07/03/2023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2142271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F03F61-C3A0-449E-9C50-CDC50512D0C2}" type="datetimeFigureOut">
              <a:rPr lang="en-US" smtClean="0"/>
              <a:t>07/03/2023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3839231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F03F61-C3A0-449E-9C50-CDC50512D0C2}" type="datetimeFigureOut">
              <a:rPr lang="en-US" smtClean="0"/>
              <a:t>07/03/2023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22176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03F61-C3A0-449E-9C50-CDC50512D0C2}" type="datetimeFigureOut">
              <a:rPr lang="en-US" smtClean="0"/>
              <a:t>07/03/2023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1101231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03F61-C3A0-449E-9C50-CDC50512D0C2}" type="datetimeFigureOut">
              <a:rPr lang="en-US" smtClean="0"/>
              <a:t>07/03/2023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453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03F61-C3A0-449E-9C50-CDC50512D0C2}" type="datetimeFigureOut">
              <a:rPr lang="en-US" smtClean="0"/>
              <a:t>07/03/2023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331285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F03F61-C3A0-449E-9C50-CDC50512D0C2}" type="datetimeFigureOut">
              <a:rPr lang="en-US" smtClean="0"/>
              <a:t>07/03/2023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3145142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F03F61-C3A0-449E-9C50-CDC50512D0C2}" type="datetimeFigureOut">
              <a:rPr lang="en-US" smtClean="0"/>
              <a:t>07/03/2023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4171284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F03F61-C3A0-449E-9C50-CDC50512D0C2}" type="datetimeFigureOut">
              <a:rPr lang="en-US" smtClean="0"/>
              <a:t>07/03/2023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706578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F03F61-C3A0-449E-9C50-CDC50512D0C2}" type="datetimeFigureOut">
              <a:rPr lang="en-US" smtClean="0"/>
              <a:t>07/03/2023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611359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03F61-C3A0-449E-9C50-CDC50512D0C2}" type="datetimeFigureOut">
              <a:rPr lang="en-US" smtClean="0"/>
              <a:t>07/03/2023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57984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F03F61-C3A0-449E-9C50-CDC50512D0C2}" type="datetimeFigureOut">
              <a:rPr lang="en-US" smtClean="0"/>
              <a:t>07/03/2023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2079921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F03F61-C3A0-449E-9C50-CDC50512D0C2}" type="datetimeFigureOut">
              <a:rPr lang="en-US" smtClean="0"/>
              <a:t>07/03/2023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E82F2-3354-464A-BA68-08C0D729D2B1}" type="slidenum">
              <a:rPr lang="en-US" smtClean="0"/>
              <a:t>‹#›</a:t>
            </a:fld>
            <a:endParaRPr lang="en-US"/>
          </a:p>
        </p:txBody>
      </p:sp>
    </p:spTree>
    <p:extLst>
      <p:ext uri="{BB962C8B-B14F-4D97-AF65-F5344CB8AC3E}">
        <p14:creationId xmlns:p14="http://schemas.microsoft.com/office/powerpoint/2010/main" val="1717780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6F03F61-C3A0-449E-9C50-CDC50512D0C2}" type="datetimeFigureOut">
              <a:rPr lang="en-US" smtClean="0"/>
              <a:t>07/03/2023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3DE82F2-3354-464A-BA68-08C0D729D2B1}" type="slidenum">
              <a:rPr lang="en-US" smtClean="0"/>
              <a:t>‹#›</a:t>
            </a:fld>
            <a:endParaRPr lang="en-US"/>
          </a:p>
        </p:txBody>
      </p:sp>
    </p:spTree>
    <p:extLst>
      <p:ext uri="{BB962C8B-B14F-4D97-AF65-F5344CB8AC3E}">
        <p14:creationId xmlns:p14="http://schemas.microsoft.com/office/powerpoint/2010/main" val="1842242199"/>
      </p:ext>
    </p:extLst>
  </p:cSld>
  <p:clrMap bg1="dk1" tx1="lt1" bg2="dk2" tx2="lt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 id="2147484409" r:id="rId16"/>
    <p:sldLayoutId id="2147484410"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Waves by the shore">
            <a:hlinkClick r:id="" action="ppaction://media"/>
            <a:extLst>
              <a:ext uri="{FF2B5EF4-FFF2-40B4-BE49-F238E27FC236}">
                <a16:creationId xmlns:a16="http://schemas.microsoft.com/office/drawing/2014/main" id="{AB5D894E-65EA-E6E5-E311-F2CD98E730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5D59F89A-A710-38C2-3926-D7E7DDF72C54}"/>
              </a:ext>
            </a:extLst>
          </p:cNvPr>
          <p:cNvSpPr txBox="1"/>
          <p:nvPr/>
        </p:nvSpPr>
        <p:spPr>
          <a:xfrm>
            <a:off x="1709530" y="1683675"/>
            <a:ext cx="7944678" cy="830997"/>
          </a:xfrm>
          <a:prstGeom prst="rect">
            <a:avLst/>
          </a:prstGeom>
          <a:noFill/>
        </p:spPr>
        <p:txBody>
          <a:bodyPr wrap="square">
            <a:spAutoFit/>
          </a:bodyPr>
          <a:lstStyle/>
          <a:p>
            <a:r>
              <a:rPr lang="en-US" sz="3600">
                <a:solidFill>
                  <a:schemeClr val="bg1">
                    <a:lumMod val="95000"/>
                    <a:lumOff val="5000"/>
                  </a:schemeClr>
                </a:solidFill>
              </a:rPr>
              <a:t>       </a:t>
            </a:r>
            <a:r>
              <a:rPr lang="en-US" sz="4800">
                <a:latin typeface="Algerian" panose="04020705040A02060702" pitchFamily="82" charset="0"/>
              </a:rPr>
              <a:t>Domain : E-Commerce</a:t>
            </a:r>
            <a:endParaRPr lang="en-IN" sz="3600">
              <a:latin typeface="Algerian" panose="04020705040A02060702" pitchFamily="82" charset="0"/>
            </a:endParaRPr>
          </a:p>
        </p:txBody>
      </p:sp>
      <p:sp>
        <p:nvSpPr>
          <p:cNvPr id="13" name="TextBox 12">
            <a:extLst>
              <a:ext uri="{FF2B5EF4-FFF2-40B4-BE49-F238E27FC236}">
                <a16:creationId xmlns:a16="http://schemas.microsoft.com/office/drawing/2014/main" id="{137495F2-571D-80D8-F560-9B389507A532}"/>
              </a:ext>
            </a:extLst>
          </p:cNvPr>
          <p:cNvSpPr txBox="1"/>
          <p:nvPr/>
        </p:nvSpPr>
        <p:spPr>
          <a:xfrm>
            <a:off x="1413013" y="2567896"/>
            <a:ext cx="9365973" cy="584775"/>
          </a:xfrm>
          <a:prstGeom prst="rect">
            <a:avLst/>
          </a:prstGeom>
          <a:noFill/>
        </p:spPr>
        <p:txBody>
          <a:bodyPr wrap="square">
            <a:spAutoFit/>
          </a:bodyPr>
          <a:lstStyle/>
          <a:p>
            <a:r>
              <a:rPr lang="en-US" sz="3200" b="1" cap="none">
                <a:solidFill>
                  <a:schemeClr val="bg1">
                    <a:lumMod val="95000"/>
                    <a:lumOff val="5000"/>
                  </a:schemeClr>
                </a:solidFill>
                <a:effectLst>
                  <a:outerShdw blurRad="60007" dist="200025" dir="15000000" sy="30000" kx="-1800000" algn="bl" rotWithShape="0">
                    <a:prstClr val="black">
                      <a:alpha val="32000"/>
                    </a:prstClr>
                  </a:outerShdw>
                  <a:reflection blurRad="6350" stA="55000" endA="50" endPos="85000" dist="60007" dir="5400000" sy="-100000" algn="bl" rotWithShape="0"/>
                </a:effectLst>
              </a:rPr>
              <a:t>PROJECT NAME </a:t>
            </a:r>
            <a:r>
              <a:rPr lang="en-US" sz="3200" cap="none">
                <a:solidFill>
                  <a:schemeClr val="bg1">
                    <a:lumMod val="95000"/>
                    <a:lumOff val="5000"/>
                  </a:schemeClr>
                </a:solidFill>
                <a:effectLst>
                  <a:outerShdw blurRad="60007" dist="200025" dir="15000000" sy="30000" kx="-1800000" algn="bl" rotWithShape="0">
                    <a:prstClr val="black">
                      <a:alpha val="32000"/>
                    </a:prstClr>
                  </a:outerShdw>
                  <a:reflection blurRad="6350" stA="55000" endA="50" endPos="85000" dist="60007" dir="5400000" sy="-100000" algn="bl" rotWithShape="0"/>
                </a:effectLst>
              </a:rPr>
              <a:t>: </a:t>
            </a:r>
            <a:r>
              <a:rPr lang="en-US" sz="3200" b="1" cap="none">
                <a:solidFill>
                  <a:schemeClr val="bg1">
                    <a:lumMod val="95000"/>
                    <a:lumOff val="5000"/>
                  </a:schemeClr>
                </a:solidFill>
                <a:effectLst>
                  <a:outerShdw blurRad="60007" dist="200025" dir="15000000" sy="30000" kx="-1800000" algn="bl" rotWithShape="0">
                    <a:prstClr val="black">
                      <a:alpha val="32000"/>
                    </a:prstClr>
                  </a:outerShdw>
                  <a:reflection blurRad="6350" stA="55000" endA="50" endPos="85000" dist="60007" dir="5400000" sy="-100000" algn="bl" rotWithShape="0"/>
                </a:effectLst>
              </a:rPr>
              <a:t>OLIST STORE ANALYSIS</a:t>
            </a:r>
            <a:endParaRPr lang="en-IN" sz="3200" b="1">
              <a:solidFill>
                <a:schemeClr val="bg1">
                  <a:lumMod val="95000"/>
                  <a:lumOff val="5000"/>
                </a:schemeClr>
              </a:solidFill>
            </a:endParaRPr>
          </a:p>
        </p:txBody>
      </p:sp>
      <p:pic>
        <p:nvPicPr>
          <p:cNvPr id="17" name="Picture 16" descr="A person standing in front of a glass wall&#10;&#10;Description automatically generated">
            <a:extLst>
              <a:ext uri="{FF2B5EF4-FFF2-40B4-BE49-F238E27FC236}">
                <a16:creationId xmlns:a16="http://schemas.microsoft.com/office/drawing/2014/main" id="{0F35D0CB-BB8A-64A0-5348-A8BB551D07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637183" cy="1683675"/>
          </a:xfrm>
          <a:prstGeom prst="rect">
            <a:avLst/>
          </a:prstGeom>
        </p:spPr>
      </p:pic>
    </p:spTree>
    <p:extLst>
      <p:ext uri="{BB962C8B-B14F-4D97-AF65-F5344CB8AC3E}">
        <p14:creationId xmlns:p14="http://schemas.microsoft.com/office/powerpoint/2010/main" val="81468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0378-D2AD-C2A4-F783-0F2D2D7C433F}"/>
              </a:ext>
            </a:extLst>
          </p:cNvPr>
          <p:cNvSpPr>
            <a:spLocks noGrp="1"/>
          </p:cNvSpPr>
          <p:nvPr>
            <p:ph type="title"/>
          </p:nvPr>
        </p:nvSpPr>
        <p:spPr>
          <a:xfrm>
            <a:off x="251791" y="119272"/>
            <a:ext cx="9728823" cy="954155"/>
          </a:xfrm>
        </p:spPr>
        <p:txBody>
          <a:bodyPr>
            <a:normAutofit fontScale="90000"/>
          </a:bodyPr>
          <a:lstStyle/>
          <a:p>
            <a:r>
              <a:rPr lang="en-US" dirty="0"/>
              <a:t>KPI_5 </a:t>
            </a:r>
            <a:r>
              <a:rPr lang="en-IN" dirty="0">
                <a:latin typeface="+mj-lt"/>
                <a:sym typeface="Wingdings" panose="05000000000000000000" pitchFamily="2" charset="2"/>
              </a:rPr>
              <a:t></a:t>
            </a:r>
            <a:r>
              <a:rPr lang="en-IN" dirty="0">
                <a:latin typeface="+mj-lt"/>
              </a:rPr>
              <a:t> </a:t>
            </a:r>
            <a:r>
              <a:rPr lang="en-IN" sz="2700" dirty="0">
                <a:solidFill>
                  <a:srgbClr val="FF0000"/>
                </a:solidFill>
                <a:latin typeface="Algerian" panose="04020705040A02060702" pitchFamily="82" charset="0"/>
              </a:rPr>
              <a:t>Relationship between shipping days Vs review scores.</a:t>
            </a:r>
            <a:br>
              <a:rPr lang="en-IN" sz="2700" dirty="0">
                <a:solidFill>
                  <a:srgbClr val="FF0000"/>
                </a:solidFill>
                <a:latin typeface="Algerian" panose="04020705040A02060702" pitchFamily="82" charset="0"/>
              </a:rPr>
            </a:br>
            <a:endParaRPr lang="en-US" dirty="0">
              <a:solidFill>
                <a:srgbClr val="FF0000"/>
              </a:solidFill>
              <a:latin typeface="Algerian" panose="04020705040A02060702" pitchFamily="82" charset="0"/>
            </a:endParaRPr>
          </a:p>
        </p:txBody>
      </p:sp>
      <p:sp>
        <p:nvSpPr>
          <p:cNvPr id="4" name="Text Placeholder 3">
            <a:extLst>
              <a:ext uri="{FF2B5EF4-FFF2-40B4-BE49-F238E27FC236}">
                <a16:creationId xmlns:a16="http://schemas.microsoft.com/office/drawing/2014/main" id="{43DF6323-7C73-8B78-04A9-991D9230414A}"/>
              </a:ext>
            </a:extLst>
          </p:cNvPr>
          <p:cNvSpPr>
            <a:spLocks noGrp="1"/>
          </p:cNvSpPr>
          <p:nvPr>
            <p:ph type="body" sz="half" idx="2"/>
          </p:nvPr>
        </p:nvSpPr>
        <p:spPr>
          <a:xfrm>
            <a:off x="110255" y="1062780"/>
            <a:ext cx="7782461" cy="5675949"/>
          </a:xfrm>
        </p:spPr>
        <p:txBody>
          <a:bodyPr>
            <a:noAutofit/>
          </a:bodyPr>
          <a:lstStyle/>
          <a:p>
            <a:r>
              <a:rPr lang="en-US" b="1" u="sng" dirty="0">
                <a:solidFill>
                  <a:srgbClr val="FF0000"/>
                </a:solidFill>
                <a:latin typeface="Algerian" panose="04020705040A02060702" pitchFamily="82" charset="0"/>
              </a:rPr>
              <a:t>Overview:</a:t>
            </a:r>
            <a:endParaRPr lang="en-US" u="sng" dirty="0">
              <a:solidFill>
                <a:srgbClr val="FF0000"/>
              </a:solidFill>
              <a:latin typeface="Algerian" panose="04020705040A02060702" pitchFamily="82" charset="0"/>
            </a:endParaRPr>
          </a:p>
          <a:p>
            <a:pPr marL="285750" indent="-285750" algn="just">
              <a:buFont typeface="Wingdings" panose="05000000000000000000" pitchFamily="2" charset="2"/>
              <a:buChar char="Ø"/>
            </a:pPr>
            <a:r>
              <a:rPr lang="en-US" dirty="0"/>
              <a:t>We got high ratings when delivery time is less and negative feedback from the customers when it takes long to deliver the product.</a:t>
            </a:r>
          </a:p>
          <a:p>
            <a:pPr marL="285750" indent="-285750" algn="just">
              <a:buFont typeface="Wingdings" panose="05000000000000000000" pitchFamily="2" charset="2"/>
              <a:buChar char="Ø"/>
            </a:pPr>
            <a:r>
              <a:rPr lang="en-US" dirty="0"/>
              <a:t>Lesser the delivery days  higher the positive reviews.</a:t>
            </a:r>
          </a:p>
          <a:p>
            <a:pPr marL="285750" indent="-285750" algn="just">
              <a:buFont typeface="Wingdings" panose="05000000000000000000" pitchFamily="2" charset="2"/>
              <a:buChar char="Ø"/>
            </a:pPr>
            <a:r>
              <a:rPr lang="en-US" dirty="0"/>
              <a:t>However, we can easily understand the relation between shipping days vs review score by seeing the image.</a:t>
            </a:r>
          </a:p>
          <a:p>
            <a:pPr algn="just"/>
            <a:r>
              <a:rPr lang="en-IN" sz="2000" b="1" u="sng" dirty="0">
                <a:solidFill>
                  <a:srgbClr val="FF0000"/>
                </a:solidFill>
                <a:latin typeface="Algerian" panose="04020705040A02060702" pitchFamily="82" charset="0"/>
                <a:ea typeface="Open Sans" panose="020B0606030504020204" pitchFamily="34" charset="0"/>
                <a:cs typeface="Open Sans" panose="020B0606030504020204" pitchFamily="34" charset="0"/>
              </a:rPr>
              <a:t>Suggestions :</a:t>
            </a:r>
          </a:p>
          <a:p>
            <a:pPr marL="285750" indent="-285750" algn="just">
              <a:buFont typeface="Wingdings" panose="05000000000000000000" pitchFamily="2" charset="2"/>
              <a:buChar char="Ø"/>
            </a:pPr>
            <a:r>
              <a:rPr lang="en-US" dirty="0"/>
              <a:t>Prioritize delivery speed : Aim to further reduce shipping days across all review scores, emphasizing prompt and reliable deliveries.</a:t>
            </a:r>
          </a:p>
          <a:p>
            <a:pPr marL="285750" indent="-285750" algn="just">
              <a:buFont typeface="Wingdings" panose="05000000000000000000" pitchFamily="2" charset="2"/>
              <a:buChar char="Ø"/>
            </a:pPr>
            <a:r>
              <a:rPr lang="en-US" dirty="0"/>
              <a:t>Customer feedback loop :Establish a feedback mechanism to gather insights directly from customers regarding their shipping experiences, enabling the business to address concerns promptly and make informed decisions for improvement.</a:t>
            </a:r>
          </a:p>
        </p:txBody>
      </p:sp>
      <p:pic>
        <p:nvPicPr>
          <p:cNvPr id="5" name="Picture 4">
            <a:extLst>
              <a:ext uri="{FF2B5EF4-FFF2-40B4-BE49-F238E27FC236}">
                <a16:creationId xmlns:a16="http://schemas.microsoft.com/office/drawing/2014/main" id="{7C67AE10-4107-8A61-4120-7B92CACCE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6192" y="2"/>
            <a:ext cx="1345809" cy="1192695"/>
          </a:xfrm>
          <a:prstGeom prst="rect">
            <a:avLst/>
          </a:prstGeom>
        </p:spPr>
      </p:pic>
      <p:pic>
        <p:nvPicPr>
          <p:cNvPr id="9" name="Picture 8">
            <a:extLst>
              <a:ext uri="{FF2B5EF4-FFF2-40B4-BE49-F238E27FC236}">
                <a16:creationId xmlns:a16="http://schemas.microsoft.com/office/drawing/2014/main" id="{9AA9BD19-21DF-91D5-AC2F-2604AAACA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191" y="0"/>
            <a:ext cx="1345809" cy="1192695"/>
          </a:xfrm>
          <a:prstGeom prst="rect">
            <a:avLst/>
          </a:prstGeom>
        </p:spPr>
      </p:pic>
      <p:graphicFrame>
        <p:nvGraphicFramePr>
          <p:cNvPr id="3" name="Chart 2">
            <a:extLst>
              <a:ext uri="{FF2B5EF4-FFF2-40B4-BE49-F238E27FC236}">
                <a16:creationId xmlns:a16="http://schemas.microsoft.com/office/drawing/2014/main" id="{B13E42B4-D27A-495F-B193-7AFFED397445}"/>
              </a:ext>
            </a:extLst>
          </p:cNvPr>
          <p:cNvGraphicFramePr>
            <a:graphicFrameLocks/>
          </p:cNvGraphicFramePr>
          <p:nvPr>
            <p:extLst>
              <p:ext uri="{D42A27DB-BD31-4B8C-83A1-F6EECF244321}">
                <p14:modId xmlns:p14="http://schemas.microsoft.com/office/powerpoint/2010/main" val="4179960629"/>
              </p:ext>
            </p:extLst>
          </p:nvPr>
        </p:nvGraphicFramePr>
        <p:xfrm>
          <a:off x="7892716" y="1666792"/>
          <a:ext cx="4299284" cy="375544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55599775"/>
      </p:ext>
    </p:extLst>
  </p:cSld>
  <p:clrMapOvr>
    <a:masterClrMapping/>
  </p:clrMapOvr>
  <mc:AlternateContent xmlns:mc="http://schemas.openxmlformats.org/markup-compatibility/2006" xmlns:p14="http://schemas.microsoft.com/office/powerpoint/2010/main">
    <mc:Choice Requires="p14">
      <p:transition spd="slow" p14:dur="2000" advTm="1272"/>
    </mc:Choice>
    <mc:Fallback xmlns="">
      <p:transition spd="slow" advTm="127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ED7F-5298-0AC9-C237-0CDC1E57FD85}"/>
              </a:ext>
            </a:extLst>
          </p:cNvPr>
          <p:cNvSpPr>
            <a:spLocks noGrp="1"/>
          </p:cNvSpPr>
          <p:nvPr>
            <p:ph type="title"/>
          </p:nvPr>
        </p:nvSpPr>
        <p:spPr>
          <a:xfrm>
            <a:off x="250371" y="228600"/>
            <a:ext cx="11103429" cy="996044"/>
          </a:xfrm>
        </p:spPr>
        <p:txBody>
          <a:bodyPr>
            <a:normAutofit/>
          </a:bodyPr>
          <a:lstStyle/>
          <a:p>
            <a:r>
              <a:rPr lang="en-US" sz="2800" dirty="0">
                <a:solidFill>
                  <a:srgbClr val="FF0000"/>
                </a:solidFill>
                <a:effectLst>
                  <a:outerShdw blurRad="50800" dist="63500" dir="2700000" algn="tl" rotWithShape="0">
                    <a:srgbClr val="000000">
                      <a:alpha val="48000"/>
                    </a:srgbClr>
                  </a:outerShdw>
                  <a:reflection blurRad="6350" stA="55000" endA="50" endPos="85000" dist="60007" dir="5400000" sy="-100000" algn="bl" rotWithShape="0"/>
                </a:effectLst>
                <a:latin typeface="Algerian" panose="04020705040A02060702" pitchFamily="82" charset="0"/>
              </a:rPr>
              <a:t>TOP 5 VS BOTTOM 5 CUSTOMER STATE</a:t>
            </a:r>
          </a:p>
        </p:txBody>
      </p:sp>
      <p:graphicFrame>
        <p:nvGraphicFramePr>
          <p:cNvPr id="5" name="Table 5">
            <a:extLst>
              <a:ext uri="{FF2B5EF4-FFF2-40B4-BE49-F238E27FC236}">
                <a16:creationId xmlns:a16="http://schemas.microsoft.com/office/drawing/2014/main" id="{5DB94D04-0CDA-A361-2538-E6F94DE06103}"/>
              </a:ext>
            </a:extLst>
          </p:cNvPr>
          <p:cNvGraphicFramePr>
            <a:graphicFrameLocks noGrp="1"/>
          </p:cNvGraphicFramePr>
          <p:nvPr>
            <p:ph idx="1"/>
          </p:nvPr>
        </p:nvGraphicFramePr>
        <p:xfrm>
          <a:off x="250371" y="2096634"/>
          <a:ext cx="4909458" cy="2664732"/>
        </p:xfrm>
        <a:graphic>
          <a:graphicData uri="http://schemas.openxmlformats.org/drawingml/2006/table">
            <a:tbl>
              <a:tblPr firstRow="1" bandRow="1">
                <a:tableStyleId>{BC89EF96-8CEA-46FF-86C4-4CE0E7609802}</a:tableStyleId>
              </a:tblPr>
              <a:tblGrid>
                <a:gridCol w="2454729">
                  <a:extLst>
                    <a:ext uri="{9D8B030D-6E8A-4147-A177-3AD203B41FA5}">
                      <a16:colId xmlns:a16="http://schemas.microsoft.com/office/drawing/2014/main" val="1305269919"/>
                    </a:ext>
                  </a:extLst>
                </a:gridCol>
                <a:gridCol w="2454729">
                  <a:extLst>
                    <a:ext uri="{9D8B030D-6E8A-4147-A177-3AD203B41FA5}">
                      <a16:colId xmlns:a16="http://schemas.microsoft.com/office/drawing/2014/main" val="454724145"/>
                    </a:ext>
                  </a:extLst>
                </a:gridCol>
              </a:tblGrid>
              <a:tr h="444122">
                <a:tc>
                  <a:txBody>
                    <a:bodyPr/>
                    <a:lstStyle/>
                    <a:p>
                      <a:r>
                        <a:rPr lang="en-US" dirty="0"/>
                        <a:t>CUSTOMER STATE</a:t>
                      </a:r>
                    </a:p>
                  </a:txBody>
                  <a:tcPr/>
                </a:tc>
                <a:tc>
                  <a:txBody>
                    <a:bodyPr/>
                    <a:lstStyle/>
                    <a:p>
                      <a:r>
                        <a:rPr lang="en-US" dirty="0"/>
                        <a:t>TOTAL ORDERS</a:t>
                      </a:r>
                    </a:p>
                  </a:txBody>
                  <a:tcPr/>
                </a:tc>
                <a:extLst>
                  <a:ext uri="{0D108BD9-81ED-4DB2-BD59-A6C34878D82A}">
                    <a16:rowId xmlns:a16="http://schemas.microsoft.com/office/drawing/2014/main" val="2946612886"/>
                  </a:ext>
                </a:extLst>
              </a:tr>
              <a:tr h="444122">
                <a:tc>
                  <a:txBody>
                    <a:bodyPr/>
                    <a:lstStyle/>
                    <a:p>
                      <a:r>
                        <a:rPr lang="en-US" sz="2000" b="1" dirty="0">
                          <a:latin typeface="Arial" panose="020B0604020202020204" pitchFamily="34" charset="0"/>
                          <a:cs typeface="Arial" panose="020B0604020202020204" pitchFamily="34" charset="0"/>
                        </a:rPr>
                        <a:t>SP</a:t>
                      </a:r>
                    </a:p>
                  </a:txBody>
                  <a:tcPr/>
                </a:tc>
                <a:tc>
                  <a:txBody>
                    <a:bodyPr/>
                    <a:lstStyle/>
                    <a:p>
                      <a:r>
                        <a:rPr lang="en-US" sz="2000" b="1" dirty="0">
                          <a:latin typeface="Bahnschrift Light" panose="020B0502040204020203" pitchFamily="34" charset="0"/>
                        </a:rPr>
                        <a:t>47449</a:t>
                      </a:r>
                    </a:p>
                  </a:txBody>
                  <a:tcPr/>
                </a:tc>
                <a:extLst>
                  <a:ext uri="{0D108BD9-81ED-4DB2-BD59-A6C34878D82A}">
                    <a16:rowId xmlns:a16="http://schemas.microsoft.com/office/drawing/2014/main" val="3293639214"/>
                  </a:ext>
                </a:extLst>
              </a:tr>
              <a:tr h="444122">
                <a:tc>
                  <a:txBody>
                    <a:bodyPr/>
                    <a:lstStyle/>
                    <a:p>
                      <a:r>
                        <a:rPr lang="en-US" sz="2000" b="1" dirty="0">
                          <a:latin typeface="Arial" panose="020B0604020202020204" pitchFamily="34" charset="0"/>
                          <a:cs typeface="Arial" panose="020B0604020202020204" pitchFamily="34" charset="0"/>
                        </a:rPr>
                        <a:t>RJ</a:t>
                      </a:r>
                    </a:p>
                  </a:txBody>
                  <a:tcPr/>
                </a:tc>
                <a:tc>
                  <a:txBody>
                    <a:bodyPr/>
                    <a:lstStyle/>
                    <a:p>
                      <a:r>
                        <a:rPr lang="en-US" sz="2000" b="1" dirty="0">
                          <a:latin typeface="Bahnschrift Light" panose="020B0502040204020203" pitchFamily="34" charset="0"/>
                        </a:rPr>
                        <a:t>14579</a:t>
                      </a:r>
                    </a:p>
                  </a:txBody>
                  <a:tcPr/>
                </a:tc>
                <a:extLst>
                  <a:ext uri="{0D108BD9-81ED-4DB2-BD59-A6C34878D82A}">
                    <a16:rowId xmlns:a16="http://schemas.microsoft.com/office/drawing/2014/main" val="3595660103"/>
                  </a:ext>
                </a:extLst>
              </a:tr>
              <a:tr h="444122">
                <a:tc>
                  <a:txBody>
                    <a:bodyPr/>
                    <a:lstStyle/>
                    <a:p>
                      <a:r>
                        <a:rPr lang="en-US" sz="2000" b="1" dirty="0">
                          <a:latin typeface="Arial" panose="020B0604020202020204" pitchFamily="34" charset="0"/>
                          <a:cs typeface="Arial" panose="020B0604020202020204" pitchFamily="34" charset="0"/>
                        </a:rPr>
                        <a:t>MG</a:t>
                      </a:r>
                    </a:p>
                  </a:txBody>
                  <a:tcPr/>
                </a:tc>
                <a:tc>
                  <a:txBody>
                    <a:bodyPr/>
                    <a:lstStyle/>
                    <a:p>
                      <a:r>
                        <a:rPr lang="en-US" sz="2000" b="1" dirty="0">
                          <a:latin typeface="Bahnschrift Light" panose="020B0502040204020203" pitchFamily="34" charset="0"/>
                        </a:rPr>
                        <a:t>13129</a:t>
                      </a:r>
                    </a:p>
                  </a:txBody>
                  <a:tcPr/>
                </a:tc>
                <a:extLst>
                  <a:ext uri="{0D108BD9-81ED-4DB2-BD59-A6C34878D82A}">
                    <a16:rowId xmlns:a16="http://schemas.microsoft.com/office/drawing/2014/main" val="1758419499"/>
                  </a:ext>
                </a:extLst>
              </a:tr>
              <a:tr h="444122">
                <a:tc>
                  <a:txBody>
                    <a:bodyPr/>
                    <a:lstStyle/>
                    <a:p>
                      <a:r>
                        <a:rPr lang="en-US" sz="2000" b="1" dirty="0">
                          <a:latin typeface="Arial" panose="020B0604020202020204" pitchFamily="34" charset="0"/>
                          <a:cs typeface="Arial" panose="020B0604020202020204" pitchFamily="34" charset="0"/>
                        </a:rPr>
                        <a:t>RS</a:t>
                      </a:r>
                    </a:p>
                  </a:txBody>
                  <a:tcPr/>
                </a:tc>
                <a:tc>
                  <a:txBody>
                    <a:bodyPr/>
                    <a:lstStyle/>
                    <a:p>
                      <a:r>
                        <a:rPr lang="en-US" sz="2000" b="1" dirty="0">
                          <a:latin typeface="Bahnschrift Light" panose="020B0502040204020203" pitchFamily="34" charset="0"/>
                        </a:rPr>
                        <a:t>6235</a:t>
                      </a:r>
                    </a:p>
                  </a:txBody>
                  <a:tcPr/>
                </a:tc>
                <a:extLst>
                  <a:ext uri="{0D108BD9-81ED-4DB2-BD59-A6C34878D82A}">
                    <a16:rowId xmlns:a16="http://schemas.microsoft.com/office/drawing/2014/main" val="677740050"/>
                  </a:ext>
                </a:extLst>
              </a:tr>
              <a:tr h="444122">
                <a:tc>
                  <a:txBody>
                    <a:bodyPr/>
                    <a:lstStyle/>
                    <a:p>
                      <a:r>
                        <a:rPr lang="en-US" sz="2000" b="1" dirty="0">
                          <a:latin typeface="Arial" panose="020B0604020202020204" pitchFamily="34" charset="0"/>
                          <a:cs typeface="Arial" panose="020B0604020202020204" pitchFamily="34" charset="0"/>
                        </a:rPr>
                        <a:t>PR</a:t>
                      </a:r>
                    </a:p>
                  </a:txBody>
                  <a:tcPr/>
                </a:tc>
                <a:tc>
                  <a:txBody>
                    <a:bodyPr/>
                    <a:lstStyle/>
                    <a:p>
                      <a:r>
                        <a:rPr lang="en-US" sz="2000" b="1" dirty="0">
                          <a:latin typeface="Bahnschrift Light" panose="020B0502040204020203" pitchFamily="34" charset="0"/>
                        </a:rPr>
                        <a:t>5740</a:t>
                      </a:r>
                    </a:p>
                  </a:txBody>
                  <a:tcPr/>
                </a:tc>
                <a:extLst>
                  <a:ext uri="{0D108BD9-81ED-4DB2-BD59-A6C34878D82A}">
                    <a16:rowId xmlns:a16="http://schemas.microsoft.com/office/drawing/2014/main" val="2749516773"/>
                  </a:ext>
                </a:extLst>
              </a:tr>
            </a:tbl>
          </a:graphicData>
        </a:graphic>
      </p:graphicFrame>
      <p:graphicFrame>
        <p:nvGraphicFramePr>
          <p:cNvPr id="7" name="Table 6">
            <a:extLst>
              <a:ext uri="{FF2B5EF4-FFF2-40B4-BE49-F238E27FC236}">
                <a16:creationId xmlns:a16="http://schemas.microsoft.com/office/drawing/2014/main" id="{D560620E-00C8-EA67-A122-871D489A76E2}"/>
              </a:ext>
            </a:extLst>
          </p:cNvPr>
          <p:cNvGraphicFramePr>
            <a:graphicFrameLocks noGrp="1"/>
          </p:cNvGraphicFramePr>
          <p:nvPr/>
        </p:nvGraphicFramePr>
        <p:xfrm>
          <a:off x="6444342" y="2148792"/>
          <a:ext cx="4909458" cy="2553840"/>
        </p:xfrm>
        <a:graphic>
          <a:graphicData uri="http://schemas.openxmlformats.org/drawingml/2006/table">
            <a:tbl>
              <a:tblPr firstRow="1" bandRow="1">
                <a:tableStyleId>{BC89EF96-8CEA-46FF-86C4-4CE0E7609802}</a:tableStyleId>
              </a:tblPr>
              <a:tblGrid>
                <a:gridCol w="2454729">
                  <a:extLst>
                    <a:ext uri="{9D8B030D-6E8A-4147-A177-3AD203B41FA5}">
                      <a16:colId xmlns:a16="http://schemas.microsoft.com/office/drawing/2014/main" val="1979044424"/>
                    </a:ext>
                  </a:extLst>
                </a:gridCol>
                <a:gridCol w="2454729">
                  <a:extLst>
                    <a:ext uri="{9D8B030D-6E8A-4147-A177-3AD203B41FA5}">
                      <a16:colId xmlns:a16="http://schemas.microsoft.com/office/drawing/2014/main" val="2810920573"/>
                    </a:ext>
                  </a:extLst>
                </a:gridCol>
              </a:tblGrid>
              <a:tr h="425640">
                <a:tc>
                  <a:txBody>
                    <a:bodyPr/>
                    <a:lstStyle/>
                    <a:p>
                      <a:r>
                        <a:rPr lang="en-US" dirty="0"/>
                        <a:t>CUSTOMER STATE</a:t>
                      </a:r>
                    </a:p>
                  </a:txBody>
                  <a:tcPr/>
                </a:tc>
                <a:tc>
                  <a:txBody>
                    <a:bodyPr/>
                    <a:lstStyle/>
                    <a:p>
                      <a:r>
                        <a:rPr lang="en-US" dirty="0"/>
                        <a:t>TOTAL ORDERS</a:t>
                      </a:r>
                    </a:p>
                  </a:txBody>
                  <a:tcPr/>
                </a:tc>
                <a:extLst>
                  <a:ext uri="{0D108BD9-81ED-4DB2-BD59-A6C34878D82A}">
                    <a16:rowId xmlns:a16="http://schemas.microsoft.com/office/drawing/2014/main" val="2657825451"/>
                  </a:ext>
                </a:extLst>
              </a:tr>
              <a:tr h="425640">
                <a:tc>
                  <a:txBody>
                    <a:bodyPr/>
                    <a:lstStyle/>
                    <a:p>
                      <a:r>
                        <a:rPr lang="en-US" sz="2000" b="1" dirty="0">
                          <a:latin typeface="Arial" panose="020B0604020202020204" pitchFamily="34" charset="0"/>
                          <a:cs typeface="Arial" panose="020B0604020202020204" pitchFamily="34" charset="0"/>
                        </a:rPr>
                        <a:t>RO</a:t>
                      </a:r>
                    </a:p>
                  </a:txBody>
                  <a:tcPr/>
                </a:tc>
                <a:tc>
                  <a:txBody>
                    <a:bodyPr/>
                    <a:lstStyle/>
                    <a:p>
                      <a:r>
                        <a:rPr lang="en-US" sz="2000" b="1" dirty="0">
                          <a:latin typeface="Bahnschrift Light" panose="020B0502040204020203" pitchFamily="34" charset="0"/>
                        </a:rPr>
                        <a:t>278</a:t>
                      </a:r>
                    </a:p>
                  </a:txBody>
                  <a:tcPr/>
                </a:tc>
                <a:extLst>
                  <a:ext uri="{0D108BD9-81ED-4DB2-BD59-A6C34878D82A}">
                    <a16:rowId xmlns:a16="http://schemas.microsoft.com/office/drawing/2014/main" val="840850669"/>
                  </a:ext>
                </a:extLst>
              </a:tr>
              <a:tr h="425640">
                <a:tc>
                  <a:txBody>
                    <a:bodyPr/>
                    <a:lstStyle/>
                    <a:p>
                      <a:r>
                        <a:rPr lang="en-US" sz="2000" b="1" dirty="0">
                          <a:latin typeface="Arial" panose="020B0604020202020204" pitchFamily="34" charset="0"/>
                          <a:cs typeface="Arial" panose="020B0604020202020204" pitchFamily="34" charset="0"/>
                        </a:rPr>
                        <a:t>AM</a:t>
                      </a:r>
                    </a:p>
                  </a:txBody>
                  <a:tcPr/>
                </a:tc>
                <a:tc>
                  <a:txBody>
                    <a:bodyPr/>
                    <a:lstStyle/>
                    <a:p>
                      <a:r>
                        <a:rPr lang="en-US" sz="2000" b="1" dirty="0">
                          <a:latin typeface="Bahnschrift Light" panose="020B0502040204020203" pitchFamily="34" charset="0"/>
                        </a:rPr>
                        <a:t>165</a:t>
                      </a:r>
                    </a:p>
                  </a:txBody>
                  <a:tcPr/>
                </a:tc>
                <a:extLst>
                  <a:ext uri="{0D108BD9-81ED-4DB2-BD59-A6C34878D82A}">
                    <a16:rowId xmlns:a16="http://schemas.microsoft.com/office/drawing/2014/main" val="974969276"/>
                  </a:ext>
                </a:extLst>
              </a:tr>
              <a:tr h="425640">
                <a:tc>
                  <a:txBody>
                    <a:bodyPr/>
                    <a:lstStyle/>
                    <a:p>
                      <a:r>
                        <a:rPr lang="en-US" sz="2000" b="1" dirty="0">
                          <a:latin typeface="Arial" panose="020B0604020202020204" pitchFamily="34" charset="0"/>
                          <a:cs typeface="Arial" panose="020B0604020202020204" pitchFamily="34" charset="0"/>
                        </a:rPr>
                        <a:t>AC</a:t>
                      </a:r>
                    </a:p>
                  </a:txBody>
                  <a:tcPr/>
                </a:tc>
                <a:tc>
                  <a:txBody>
                    <a:bodyPr/>
                    <a:lstStyle/>
                    <a:p>
                      <a:r>
                        <a:rPr lang="en-US" sz="2000" b="1" dirty="0">
                          <a:latin typeface="Bahnschrift Light" panose="020B0502040204020203" pitchFamily="34" charset="0"/>
                        </a:rPr>
                        <a:t>92</a:t>
                      </a:r>
                    </a:p>
                  </a:txBody>
                  <a:tcPr/>
                </a:tc>
                <a:extLst>
                  <a:ext uri="{0D108BD9-81ED-4DB2-BD59-A6C34878D82A}">
                    <a16:rowId xmlns:a16="http://schemas.microsoft.com/office/drawing/2014/main" val="2525768434"/>
                  </a:ext>
                </a:extLst>
              </a:tr>
              <a:tr h="425640">
                <a:tc>
                  <a:txBody>
                    <a:bodyPr/>
                    <a:lstStyle/>
                    <a:p>
                      <a:r>
                        <a:rPr lang="en-US" sz="2000" b="1" dirty="0">
                          <a:latin typeface="Arial" panose="020B0604020202020204" pitchFamily="34" charset="0"/>
                          <a:cs typeface="Arial" panose="020B0604020202020204" pitchFamily="34" charset="0"/>
                        </a:rPr>
                        <a:t>AP</a:t>
                      </a:r>
                    </a:p>
                  </a:txBody>
                  <a:tcPr/>
                </a:tc>
                <a:tc>
                  <a:txBody>
                    <a:bodyPr/>
                    <a:lstStyle/>
                    <a:p>
                      <a:r>
                        <a:rPr lang="en-US" sz="2000" b="1" dirty="0">
                          <a:latin typeface="Bahnschrift Light" panose="020B0502040204020203" pitchFamily="34" charset="0"/>
                        </a:rPr>
                        <a:t>82</a:t>
                      </a:r>
                    </a:p>
                  </a:txBody>
                  <a:tcPr/>
                </a:tc>
                <a:extLst>
                  <a:ext uri="{0D108BD9-81ED-4DB2-BD59-A6C34878D82A}">
                    <a16:rowId xmlns:a16="http://schemas.microsoft.com/office/drawing/2014/main" val="1915384639"/>
                  </a:ext>
                </a:extLst>
              </a:tr>
              <a:tr h="425640">
                <a:tc>
                  <a:txBody>
                    <a:bodyPr/>
                    <a:lstStyle/>
                    <a:p>
                      <a:r>
                        <a:rPr lang="en-US" sz="2000" b="1" dirty="0">
                          <a:latin typeface="Arial" panose="020B0604020202020204" pitchFamily="34" charset="0"/>
                          <a:cs typeface="Arial" panose="020B0604020202020204" pitchFamily="34" charset="0"/>
                        </a:rPr>
                        <a:t>RR</a:t>
                      </a:r>
                    </a:p>
                  </a:txBody>
                  <a:tcPr/>
                </a:tc>
                <a:tc>
                  <a:txBody>
                    <a:bodyPr/>
                    <a:lstStyle/>
                    <a:p>
                      <a:r>
                        <a:rPr lang="en-US" sz="2000" b="1" dirty="0">
                          <a:latin typeface="Bahnschrift Light" panose="020B0502040204020203" pitchFamily="34" charset="0"/>
                        </a:rPr>
                        <a:t>52</a:t>
                      </a:r>
                    </a:p>
                  </a:txBody>
                  <a:tcPr/>
                </a:tc>
                <a:extLst>
                  <a:ext uri="{0D108BD9-81ED-4DB2-BD59-A6C34878D82A}">
                    <a16:rowId xmlns:a16="http://schemas.microsoft.com/office/drawing/2014/main" val="2473350536"/>
                  </a:ext>
                </a:extLst>
              </a:tr>
            </a:tbl>
          </a:graphicData>
        </a:graphic>
      </p:graphicFrame>
      <p:sp>
        <p:nvSpPr>
          <p:cNvPr id="8" name="TextBox 7">
            <a:extLst>
              <a:ext uri="{FF2B5EF4-FFF2-40B4-BE49-F238E27FC236}">
                <a16:creationId xmlns:a16="http://schemas.microsoft.com/office/drawing/2014/main" id="{7EF9A7AE-40CD-25C7-18AC-E8584260B8DF}"/>
              </a:ext>
            </a:extLst>
          </p:cNvPr>
          <p:cNvSpPr txBox="1"/>
          <p:nvPr/>
        </p:nvSpPr>
        <p:spPr>
          <a:xfrm>
            <a:off x="1635578" y="1502052"/>
            <a:ext cx="2139043" cy="461665"/>
          </a:xfrm>
          <a:prstGeom prst="rect">
            <a:avLst/>
          </a:prstGeom>
          <a:noFill/>
        </p:spPr>
        <p:txBody>
          <a:bodyPr wrap="square" rtlCol="0">
            <a:spAutoFit/>
          </a:bodyPr>
          <a:lstStyle/>
          <a:p>
            <a:pPr algn="ctr"/>
            <a:r>
              <a:rPr lang="en-US" sz="2400" b="1" dirty="0">
                <a:solidFill>
                  <a:schemeClr val="accent1">
                    <a:lumMod val="75000"/>
                  </a:schemeClr>
                </a:solidFill>
                <a:latin typeface="Arial Black" panose="020B0A04020102020204" pitchFamily="34" charset="0"/>
              </a:rPr>
              <a:t>TOP 5</a:t>
            </a:r>
          </a:p>
        </p:txBody>
      </p:sp>
      <p:sp>
        <p:nvSpPr>
          <p:cNvPr id="9" name="TextBox 8">
            <a:extLst>
              <a:ext uri="{FF2B5EF4-FFF2-40B4-BE49-F238E27FC236}">
                <a16:creationId xmlns:a16="http://schemas.microsoft.com/office/drawing/2014/main" id="{669C95F5-9BC5-E3C6-B08D-873E1F2760E6}"/>
              </a:ext>
            </a:extLst>
          </p:cNvPr>
          <p:cNvSpPr txBox="1"/>
          <p:nvPr/>
        </p:nvSpPr>
        <p:spPr>
          <a:xfrm>
            <a:off x="8000999" y="1548218"/>
            <a:ext cx="1796143" cy="369332"/>
          </a:xfrm>
          <a:prstGeom prst="rect">
            <a:avLst/>
          </a:prstGeom>
          <a:noFill/>
        </p:spPr>
        <p:txBody>
          <a:bodyPr wrap="square" rtlCol="0">
            <a:spAutoFit/>
          </a:bodyPr>
          <a:lstStyle/>
          <a:p>
            <a:pPr algn="ctr"/>
            <a:r>
              <a:rPr lang="en-US" b="1" dirty="0">
                <a:solidFill>
                  <a:schemeClr val="accent1">
                    <a:lumMod val="75000"/>
                  </a:schemeClr>
                </a:solidFill>
                <a:latin typeface="Arial Black" panose="020B0A04020102020204" pitchFamily="34" charset="0"/>
              </a:rPr>
              <a:t>BOTTOM 5</a:t>
            </a:r>
          </a:p>
        </p:txBody>
      </p:sp>
      <p:sp>
        <p:nvSpPr>
          <p:cNvPr id="10" name="TextBox 9">
            <a:extLst>
              <a:ext uri="{FF2B5EF4-FFF2-40B4-BE49-F238E27FC236}">
                <a16:creationId xmlns:a16="http://schemas.microsoft.com/office/drawing/2014/main" id="{50E37789-3D6C-372C-75F5-0187E68BEBCF}"/>
              </a:ext>
            </a:extLst>
          </p:cNvPr>
          <p:cNvSpPr txBox="1"/>
          <p:nvPr/>
        </p:nvSpPr>
        <p:spPr>
          <a:xfrm>
            <a:off x="250371" y="5125116"/>
            <a:ext cx="11571515" cy="523220"/>
          </a:xfrm>
          <a:prstGeom prst="rect">
            <a:avLst/>
          </a:prstGeom>
          <a:noFill/>
        </p:spPr>
        <p:txBody>
          <a:bodyPr wrap="square" rtlCol="0">
            <a:spAutoFit/>
          </a:bodyPr>
          <a:lstStyle/>
          <a:p>
            <a:pPr algn="ctr"/>
            <a:r>
              <a:rPr lang="en-US" sz="2800" dirty="0">
                <a:latin typeface="Rockwell Condensed" panose="02060603050405020104" pitchFamily="18" charset="0"/>
                <a:ea typeface="Calibri" panose="020F0502020204030204" pitchFamily="34" charset="0"/>
                <a:cs typeface="Calibri" panose="020F0502020204030204" pitchFamily="34" charset="0"/>
              </a:rPr>
              <a:t>The </a:t>
            </a:r>
            <a:r>
              <a:rPr lang="en-US" sz="2800" b="1" dirty="0">
                <a:solidFill>
                  <a:srgbClr val="FFFF00"/>
                </a:solidFill>
                <a:latin typeface="Rockwell Condensed" panose="02060603050405020104" pitchFamily="18" charset="0"/>
                <a:ea typeface="Calibri" panose="020F0502020204030204" pitchFamily="34" charset="0"/>
                <a:cs typeface="Calibri" panose="020F0502020204030204" pitchFamily="34" charset="0"/>
              </a:rPr>
              <a:t>77%</a:t>
            </a:r>
            <a:r>
              <a:rPr lang="en-US" sz="2800" dirty="0">
                <a:latin typeface="Rockwell Condensed" panose="02060603050405020104" pitchFamily="18" charset="0"/>
                <a:ea typeface="Calibri" panose="020F0502020204030204" pitchFamily="34" charset="0"/>
                <a:cs typeface="Calibri" panose="020F0502020204030204" pitchFamily="34" charset="0"/>
              </a:rPr>
              <a:t> of orders are placed from top 5 states whereas bottom 5 state scores only </a:t>
            </a:r>
            <a:r>
              <a:rPr lang="en-US" sz="2800" b="1" dirty="0">
                <a:solidFill>
                  <a:srgbClr val="FFFF00"/>
                </a:solidFill>
                <a:latin typeface="Rockwell Condensed" panose="02060603050405020104" pitchFamily="18" charset="0"/>
                <a:ea typeface="Calibri" panose="020F0502020204030204" pitchFamily="34" charset="0"/>
                <a:cs typeface="Calibri" panose="020F0502020204030204" pitchFamily="34" charset="0"/>
              </a:rPr>
              <a:t>0.5%.</a:t>
            </a:r>
          </a:p>
        </p:txBody>
      </p:sp>
    </p:spTree>
    <p:extLst>
      <p:ext uri="{BB962C8B-B14F-4D97-AF65-F5344CB8AC3E}">
        <p14:creationId xmlns:p14="http://schemas.microsoft.com/office/powerpoint/2010/main" val="916046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E905-FCE9-FF2C-F6FB-336B87811285}"/>
              </a:ext>
            </a:extLst>
          </p:cNvPr>
          <p:cNvSpPr>
            <a:spLocks noGrp="1"/>
          </p:cNvSpPr>
          <p:nvPr>
            <p:ph type="title"/>
          </p:nvPr>
        </p:nvSpPr>
        <p:spPr>
          <a:xfrm>
            <a:off x="838200" y="1"/>
            <a:ext cx="10515600" cy="737571"/>
          </a:xfrm>
        </p:spPr>
        <p:txBody>
          <a:bodyPr>
            <a:normAutofit/>
          </a:bodyPr>
          <a:lstStyle/>
          <a:p>
            <a:r>
              <a:rPr lang="en-US" sz="2800" dirty="0">
                <a:solidFill>
                  <a:srgbClr val="FF0000"/>
                </a:solidFill>
                <a:effectLst>
                  <a:outerShdw blurRad="50800" dist="63500" dir="2700000" algn="tl" rotWithShape="0">
                    <a:srgbClr val="000000">
                      <a:alpha val="48000"/>
                    </a:srgbClr>
                  </a:outerShdw>
                  <a:reflection blurRad="6350" stA="55000" endA="50" endPos="85000" dist="60007" dir="5400000" sy="-100000" algn="bl" rotWithShape="0"/>
                </a:effectLst>
                <a:latin typeface="Algerian" panose="04020705040A02060702" pitchFamily="82" charset="0"/>
              </a:rPr>
              <a:t>MONTHLY TREND OF MARKET</a:t>
            </a:r>
          </a:p>
        </p:txBody>
      </p:sp>
      <p:graphicFrame>
        <p:nvGraphicFramePr>
          <p:cNvPr id="3" name="Chart 2">
            <a:extLst>
              <a:ext uri="{FF2B5EF4-FFF2-40B4-BE49-F238E27FC236}">
                <a16:creationId xmlns:a16="http://schemas.microsoft.com/office/drawing/2014/main" id="{3098B0D3-D44E-4C01-829C-84D99ED0DB00}"/>
              </a:ext>
            </a:extLst>
          </p:cNvPr>
          <p:cNvGraphicFramePr>
            <a:graphicFrameLocks/>
          </p:cNvGraphicFramePr>
          <p:nvPr/>
        </p:nvGraphicFramePr>
        <p:xfrm>
          <a:off x="1" y="2873829"/>
          <a:ext cx="12192000" cy="38442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D748BE9B-94CF-9CBA-3296-58D75E654534}"/>
              </a:ext>
            </a:extLst>
          </p:cNvPr>
          <p:cNvSpPr txBox="1"/>
          <p:nvPr/>
        </p:nvSpPr>
        <p:spPr>
          <a:xfrm>
            <a:off x="472751" y="1082351"/>
            <a:ext cx="11719249" cy="1754326"/>
          </a:xfrm>
          <a:prstGeom prst="rect">
            <a:avLst/>
          </a:prstGeom>
          <a:noFill/>
        </p:spPr>
        <p:txBody>
          <a:bodyPr wrap="square" rtlCol="0">
            <a:spAutoFit/>
          </a:bodyPr>
          <a:lstStyle/>
          <a:p>
            <a:pPr indent="-285750">
              <a:buFont typeface="Wingdings" panose="05000000000000000000" pitchFamily="2" charset="2"/>
              <a:buChar char="Ø"/>
            </a:pPr>
            <a:r>
              <a:rPr lang="en-US" dirty="0"/>
              <a:t>Specific, The data indicates a distinct monthly trend in the market throughout the year, with specific months</a:t>
            </a:r>
          </a:p>
          <a:p>
            <a:r>
              <a:rPr lang="en-US" dirty="0"/>
              <a:t>     standing out in each quarter.</a:t>
            </a:r>
          </a:p>
          <a:p>
            <a:pPr indent="-285750">
              <a:buFont typeface="Wingdings" panose="05000000000000000000" pitchFamily="2" charset="2"/>
              <a:buChar char="Ø"/>
            </a:pPr>
            <a:r>
              <a:rPr lang="en-US" dirty="0"/>
              <a:t>March , May , August and November show higher order volumes compared to other months.</a:t>
            </a:r>
          </a:p>
          <a:p>
            <a:pPr indent="-285750">
              <a:buFont typeface="Wingdings" panose="05000000000000000000" pitchFamily="2" charset="2"/>
              <a:buChar char="Ø"/>
            </a:pPr>
            <a:r>
              <a:rPr lang="en-US" dirty="0"/>
              <a:t>The significant order volume in May, businesses should proactively prepare for this peak period to meet</a:t>
            </a:r>
          </a:p>
          <a:p>
            <a:r>
              <a:rPr lang="en-US" dirty="0"/>
              <a:t>     customer demands effectively. This may include increasing inventory levels, optimizing and operational</a:t>
            </a:r>
          </a:p>
          <a:p>
            <a:r>
              <a:rPr lang="en-US" dirty="0"/>
              <a:t>     processes.</a:t>
            </a:r>
          </a:p>
        </p:txBody>
      </p:sp>
    </p:spTree>
    <p:extLst>
      <p:ext uri="{BB962C8B-B14F-4D97-AF65-F5344CB8AC3E}">
        <p14:creationId xmlns:p14="http://schemas.microsoft.com/office/powerpoint/2010/main" val="87789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88DFE-5CB7-EBEA-4EE1-6872DAB8CC3A}"/>
              </a:ext>
            </a:extLst>
          </p:cNvPr>
          <p:cNvSpPr>
            <a:spLocks noGrp="1"/>
          </p:cNvSpPr>
          <p:nvPr>
            <p:ph type="title"/>
          </p:nvPr>
        </p:nvSpPr>
        <p:spPr>
          <a:xfrm>
            <a:off x="646112" y="452719"/>
            <a:ext cx="9404723" cy="800349"/>
          </a:xfrm>
        </p:spPr>
        <p:txBody>
          <a:bodyPr>
            <a:normAutofit/>
          </a:bodyPr>
          <a:lstStyle/>
          <a:p>
            <a:pPr algn="ctr"/>
            <a:r>
              <a:rPr lang="en-US" b="1" dirty="0">
                <a:solidFill>
                  <a:srgbClr val="FF0000"/>
                </a:solidFill>
                <a:effectLst>
                  <a:outerShdw blurRad="50800" dist="63500" dir="2700000" algn="tl" rotWithShape="0">
                    <a:srgbClr val="000000">
                      <a:alpha val="48000"/>
                    </a:srgbClr>
                  </a:outerShdw>
                  <a:reflection blurRad="6350" stA="55000" endA="50" endPos="85000" dist="60007" dir="5400000" sy="-100000" algn="bl" rotWithShape="0"/>
                </a:effectLst>
              </a:rPr>
              <a:t>CONCLUSION</a:t>
            </a:r>
          </a:p>
        </p:txBody>
      </p:sp>
      <p:sp>
        <p:nvSpPr>
          <p:cNvPr id="3" name="Content Placeholder 2">
            <a:extLst>
              <a:ext uri="{FF2B5EF4-FFF2-40B4-BE49-F238E27FC236}">
                <a16:creationId xmlns:a16="http://schemas.microsoft.com/office/drawing/2014/main" id="{C6415AF8-708E-8ADC-0A1C-7C4C4DAFD219}"/>
              </a:ext>
            </a:extLst>
          </p:cNvPr>
          <p:cNvSpPr>
            <a:spLocks noGrp="1"/>
          </p:cNvSpPr>
          <p:nvPr>
            <p:ph idx="1"/>
          </p:nvPr>
        </p:nvSpPr>
        <p:spPr>
          <a:xfrm>
            <a:off x="837841" y="1531831"/>
            <a:ext cx="10200792" cy="4284379"/>
          </a:xfrm>
        </p:spPr>
        <p:txBody>
          <a:bodyPr>
            <a:normAutofit fontScale="77500" lnSpcReduction="20000"/>
          </a:bodyPr>
          <a:lstStyle/>
          <a:p>
            <a:pPr algn="just"/>
            <a:r>
              <a:rPr lang="en-US" dirty="0">
                <a:latin typeface="+mn-lt"/>
              </a:rPr>
              <a:t>The analysis also focuses on the product categories with respect to the price and the review score of the customer. So, if the company focuses on the product’s pricing strategy and makes product improvements based on consumer opinion, the company can make better revenue and can increase the range of products under each category. </a:t>
            </a:r>
          </a:p>
          <a:p>
            <a:pPr marL="0" indent="0" algn="just">
              <a:buNone/>
            </a:pPr>
            <a:endParaRPr lang="en-US" dirty="0">
              <a:latin typeface="+mn-lt"/>
            </a:endParaRPr>
          </a:p>
          <a:p>
            <a:pPr algn="just"/>
            <a:r>
              <a:rPr lang="en-US" dirty="0">
                <a:latin typeface="+mn-lt"/>
              </a:rPr>
              <a:t>The organization needs to purposely address the purchaser's survey and continue to adjust and change the item range. Future work in this space might incorporate recognizing how connections revealed in this investigation might be applied to further develop income inside comparative internet business organizations in Brazil </a:t>
            </a:r>
          </a:p>
          <a:p>
            <a:pPr marL="0" indent="0" algn="just">
              <a:buNone/>
            </a:pPr>
            <a:r>
              <a:rPr lang="en-US" sz="3100" b="1" u="sng" dirty="0">
                <a:solidFill>
                  <a:srgbClr val="C00000"/>
                </a:solidFill>
                <a:latin typeface="Algerian" panose="04020705040A02060702" pitchFamily="82" charset="0"/>
              </a:rPr>
              <a:t>SUGGESTIONS :</a:t>
            </a:r>
          </a:p>
          <a:p>
            <a:pPr algn="just">
              <a:buFont typeface="Wingdings" panose="05000000000000000000" pitchFamily="2" charset="2"/>
              <a:buChar char="ü"/>
            </a:pPr>
            <a:r>
              <a:rPr lang="en-US" dirty="0"/>
              <a:t>Prioritize efficient shipping             -  Ensure timely and reliable deliveries</a:t>
            </a:r>
          </a:p>
          <a:p>
            <a:pPr algn="just">
              <a:buFont typeface="Wingdings" panose="05000000000000000000" pitchFamily="2" charset="2"/>
              <a:buChar char="ü"/>
            </a:pPr>
            <a:r>
              <a:rPr lang="en-US" dirty="0"/>
              <a:t>Continuous process improvement  -  Regularly evaluate and enhance operational efficiency</a:t>
            </a:r>
          </a:p>
          <a:p>
            <a:pPr algn="just">
              <a:buFont typeface="Wingdings" panose="05000000000000000000" pitchFamily="2" charset="2"/>
              <a:buChar char="ü"/>
            </a:pPr>
            <a:r>
              <a:rPr lang="en-US" dirty="0"/>
              <a:t>Customer feedback and insights    -  Actively listen to customer feedback, address concerns promptly</a:t>
            </a:r>
          </a:p>
          <a:p>
            <a:pPr marL="0" indent="0">
              <a:buNone/>
            </a:pPr>
            <a:endParaRPr lang="en-US" dirty="0">
              <a:latin typeface="+mn-lt"/>
            </a:endParaRPr>
          </a:p>
          <a:p>
            <a:pPr marL="0" indent="0">
              <a:buNone/>
            </a:pPr>
            <a:endParaRPr lang="en-US" dirty="0">
              <a:latin typeface="+mn-lt"/>
            </a:endParaRPr>
          </a:p>
        </p:txBody>
      </p:sp>
      <p:pic>
        <p:nvPicPr>
          <p:cNvPr id="4" name="Picture 3">
            <a:extLst>
              <a:ext uri="{FF2B5EF4-FFF2-40B4-BE49-F238E27FC236}">
                <a16:creationId xmlns:a16="http://schemas.microsoft.com/office/drawing/2014/main" id="{B39845A6-9F01-E309-2490-C07D96F45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6192" y="3"/>
            <a:ext cx="1345809" cy="1178028"/>
          </a:xfrm>
          <a:prstGeom prst="rect">
            <a:avLst/>
          </a:prstGeom>
        </p:spPr>
      </p:pic>
      <p:pic>
        <p:nvPicPr>
          <p:cNvPr id="6" name="Picture 5">
            <a:extLst>
              <a:ext uri="{FF2B5EF4-FFF2-40B4-BE49-F238E27FC236}">
                <a16:creationId xmlns:a16="http://schemas.microsoft.com/office/drawing/2014/main" id="{6451E7AE-568B-CD37-C600-1B863E269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191" y="0"/>
            <a:ext cx="1345809" cy="1192695"/>
          </a:xfrm>
          <a:prstGeom prst="rect">
            <a:avLst/>
          </a:prstGeom>
        </p:spPr>
      </p:pic>
    </p:spTree>
    <p:extLst>
      <p:ext uri="{BB962C8B-B14F-4D97-AF65-F5344CB8AC3E}">
        <p14:creationId xmlns:p14="http://schemas.microsoft.com/office/powerpoint/2010/main" val="1167034742"/>
      </p:ext>
    </p:extLst>
  </p:cSld>
  <p:clrMapOvr>
    <a:masterClrMapping/>
  </p:clrMapOvr>
  <mc:AlternateContent xmlns:mc="http://schemas.openxmlformats.org/markup-compatibility/2006" xmlns:p14="http://schemas.microsoft.com/office/powerpoint/2010/main">
    <mc:Choice Requires="p14">
      <p:transition spd="slow" p14:dur="2000" advTm="1112"/>
    </mc:Choice>
    <mc:Fallback xmlns="">
      <p:transition spd="slow" advTm="111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 name="Picture 2" descr="A picture containing text, font, graphics, logo&#10;&#10;Description automatically generated">
            <a:extLst>
              <a:ext uri="{FF2B5EF4-FFF2-40B4-BE49-F238E27FC236}">
                <a16:creationId xmlns:a16="http://schemas.microsoft.com/office/drawing/2014/main" id="{C04320D0-A082-0FBA-E046-C3AD72140A25}"/>
              </a:ext>
            </a:extLst>
          </p:cNvPr>
          <p:cNvPicPr>
            <a:picLocks noChangeAspect="1"/>
          </p:cNvPicPr>
          <p:nvPr/>
        </p:nvPicPr>
        <p:blipFill rotWithShape="1">
          <a:blip r:embed="rId3">
            <a:extLst>
              <a:ext uri="{28A0092B-C50C-407E-A947-70E740481C1C}">
                <a14:useLocalDpi xmlns:a14="http://schemas.microsoft.com/office/drawing/2010/main" val="0"/>
              </a:ext>
            </a:extLst>
          </a:blip>
          <a:srcRect t="6955" b="3045"/>
          <a:stretch/>
        </p:blipFill>
        <p:spPr>
          <a:xfrm>
            <a:off x="20" y="10"/>
            <a:ext cx="12191980" cy="6857990"/>
          </a:xfrm>
          <a:prstGeom prst="rect">
            <a:avLst/>
          </a:prstGeom>
        </p:spPr>
      </p:pic>
      <p:pic>
        <p:nvPicPr>
          <p:cNvPr id="6" name="Picture 5" descr="A blue sign with white text&#10;&#10;Description automatically generated with medium confidence">
            <a:extLst>
              <a:ext uri="{FF2B5EF4-FFF2-40B4-BE49-F238E27FC236}">
                <a16:creationId xmlns:a16="http://schemas.microsoft.com/office/drawing/2014/main" id="{B6F72453-DB61-6C40-2358-93B5E4A002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192" y="2"/>
            <a:ext cx="1345809" cy="1192695"/>
          </a:xfrm>
          <a:prstGeom prst="rect">
            <a:avLst/>
          </a:prstGeom>
        </p:spPr>
      </p:pic>
      <p:pic>
        <p:nvPicPr>
          <p:cNvPr id="12" name="Picture 11" descr="A picture containing lamp, light, circle, neon&#10;&#10;Description automatically generated">
            <a:extLst>
              <a:ext uri="{FF2B5EF4-FFF2-40B4-BE49-F238E27FC236}">
                <a16:creationId xmlns:a16="http://schemas.microsoft.com/office/drawing/2014/main" id="{BC69BE1B-F5D3-3402-1803-F6930AC532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168" y="4122296"/>
            <a:ext cx="3296935" cy="2570052"/>
          </a:xfrm>
          <a:prstGeom prst="rect">
            <a:avLst/>
          </a:prstGeom>
        </p:spPr>
      </p:pic>
      <p:pic>
        <p:nvPicPr>
          <p:cNvPr id="21" name="Picture 20">
            <a:extLst>
              <a:ext uri="{FF2B5EF4-FFF2-40B4-BE49-F238E27FC236}">
                <a16:creationId xmlns:a16="http://schemas.microsoft.com/office/drawing/2014/main" id="{3703D814-01C8-DCB1-E37C-5DC5230A7F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6191" y="0"/>
            <a:ext cx="1345809" cy="1192695"/>
          </a:xfrm>
          <a:prstGeom prst="rect">
            <a:avLst/>
          </a:prstGeom>
        </p:spPr>
      </p:pic>
    </p:spTree>
    <p:extLst>
      <p:ext uri="{BB962C8B-B14F-4D97-AF65-F5344CB8AC3E}">
        <p14:creationId xmlns:p14="http://schemas.microsoft.com/office/powerpoint/2010/main" val="1580722204"/>
      </p:ext>
    </p:extLst>
  </p:cSld>
  <p:clrMapOvr>
    <a:masterClrMapping/>
  </p:clrMapOvr>
  <mc:AlternateContent xmlns:mc="http://schemas.openxmlformats.org/markup-compatibility/2006" xmlns:p14="http://schemas.microsoft.com/office/powerpoint/2010/main">
    <mc:Choice Requires="p14">
      <p:transition spd="slow" p14:dur="2000" advTm="6321"/>
    </mc:Choice>
    <mc:Fallback xmlns="">
      <p:transition spd="slow" advTm="632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58B8-F61C-3B5B-62D6-3B66C20579A1}"/>
              </a:ext>
            </a:extLst>
          </p:cNvPr>
          <p:cNvSpPr>
            <a:spLocks noGrp="1"/>
          </p:cNvSpPr>
          <p:nvPr>
            <p:ph type="ctrTitle"/>
          </p:nvPr>
        </p:nvSpPr>
        <p:spPr>
          <a:xfrm>
            <a:off x="913795" y="4922079"/>
            <a:ext cx="10353761" cy="1326321"/>
          </a:xfrm>
        </p:spPr>
        <p:txBody>
          <a:bodyPr vert="horz" lIns="91440" tIns="45720" rIns="91440" bIns="45720" rtlCol="0" anchor="ctr">
            <a:normAutofit/>
          </a:bodyPr>
          <a:lstStyle/>
          <a:p>
            <a:r>
              <a:rPr lang="en-US">
                <a:solidFill>
                  <a:srgbClr val="FFC000"/>
                </a:solidFill>
                <a:latin typeface="Algerian" panose="04020705040A02060702" pitchFamily="82" charset="0"/>
              </a:rPr>
              <a:t>OLIST STORE DATA ANALYSIS</a:t>
            </a:r>
            <a:br>
              <a:rPr lang="en-US" sz="3400"/>
            </a:br>
            <a:r>
              <a:rPr lang="en-US" sz="3400"/>
              <a:t> P-</a:t>
            </a:r>
            <a:r>
              <a:rPr lang="en-US" sz="3400">
                <a:solidFill>
                  <a:srgbClr val="FFC000"/>
                </a:solidFill>
              </a:rPr>
              <a:t>163</a:t>
            </a:r>
            <a:r>
              <a:rPr lang="en-US" sz="3400"/>
              <a:t> Project </a:t>
            </a:r>
            <a:r>
              <a:rPr lang="en-US" sz="3400">
                <a:solidFill>
                  <a:srgbClr val="FF0000"/>
                </a:solidFill>
              </a:rPr>
              <a:t>-&gt; </a:t>
            </a:r>
            <a:r>
              <a:rPr lang="en-US" sz="3400"/>
              <a:t>Group 1</a:t>
            </a:r>
          </a:p>
        </p:txBody>
      </p:sp>
      <p:pic>
        <p:nvPicPr>
          <p:cNvPr id="6" name="Picture 5">
            <a:extLst>
              <a:ext uri="{FF2B5EF4-FFF2-40B4-BE49-F238E27FC236}">
                <a16:creationId xmlns:a16="http://schemas.microsoft.com/office/drawing/2014/main" id="{4428A9CE-F57C-36A1-660E-487A864DB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193" y="0"/>
            <a:ext cx="1345809" cy="1192696"/>
          </a:xfrm>
          <a:prstGeom prst="rect">
            <a:avLst/>
          </a:prstGeom>
        </p:spPr>
      </p:pic>
      <p:sp>
        <p:nvSpPr>
          <p:cNvPr id="5" name="Oval 4">
            <a:extLst>
              <a:ext uri="{FF2B5EF4-FFF2-40B4-BE49-F238E27FC236}">
                <a16:creationId xmlns:a16="http://schemas.microsoft.com/office/drawing/2014/main" id="{7ECFFD42-4A69-CDC5-6B15-C7A0157FD7F2}"/>
              </a:ext>
            </a:extLst>
          </p:cNvPr>
          <p:cNvSpPr/>
          <p:nvPr/>
        </p:nvSpPr>
        <p:spPr>
          <a:xfrm>
            <a:off x="286603" y="290696"/>
            <a:ext cx="6538267" cy="4182164"/>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2" indent="-228600" algn="ctr">
              <a:lnSpc>
                <a:spcPct val="110000"/>
              </a:lnSpc>
              <a:buFont typeface="Arial" panose="020B0604020202020204" pitchFamily="34" charset="0"/>
              <a:buChar char="•"/>
            </a:pPr>
            <a:r>
              <a:rPr lang="en-US" sz="2400" b="1" dirty="0">
                <a:solidFill>
                  <a:srgbClr val="FF0000"/>
                </a:solidFill>
                <a:latin typeface="Baguet Script" panose="00000500000000000000" pitchFamily="2" charset="0"/>
              </a:rPr>
              <a:t>Project members :</a:t>
            </a:r>
          </a:p>
          <a:p>
            <a:pPr marL="400041" indent="-285750" algn="l">
              <a:lnSpc>
                <a:spcPct val="110000"/>
              </a:lnSpc>
              <a:buFont typeface="Wingdings" panose="05000000000000000000" pitchFamily="2" charset="2"/>
              <a:buChar char="q"/>
            </a:pPr>
            <a:r>
              <a:rPr lang="en-US" sz="1800" b="1" dirty="0">
                <a:solidFill>
                  <a:schemeClr val="tx1"/>
                </a:solidFill>
                <a:sym typeface="Arial"/>
              </a:rPr>
              <a:t>Anamika </a:t>
            </a:r>
            <a:r>
              <a:rPr lang="en-US" sz="1800" b="1" dirty="0" err="1">
                <a:solidFill>
                  <a:schemeClr val="tx1"/>
                </a:solidFill>
                <a:sym typeface="Arial"/>
              </a:rPr>
              <a:t>Birari</a:t>
            </a:r>
            <a:endParaRPr lang="en-US" sz="1800" b="1" dirty="0">
              <a:solidFill>
                <a:schemeClr val="tx1"/>
              </a:solidFill>
              <a:sym typeface="Arial"/>
            </a:endParaRPr>
          </a:p>
          <a:p>
            <a:pPr marL="400041" indent="-285750" algn="l">
              <a:lnSpc>
                <a:spcPct val="110000"/>
              </a:lnSpc>
              <a:buFont typeface="Wingdings" panose="05000000000000000000" pitchFamily="2" charset="2"/>
              <a:buChar char="q"/>
            </a:pPr>
            <a:r>
              <a:rPr lang="en-US" sz="1800" b="1" dirty="0">
                <a:solidFill>
                  <a:schemeClr val="tx1"/>
                </a:solidFill>
                <a:sym typeface="Arial"/>
              </a:rPr>
              <a:t>Raj Shekhar</a:t>
            </a:r>
          </a:p>
          <a:p>
            <a:pPr marL="400041" indent="-285750">
              <a:lnSpc>
                <a:spcPct val="110000"/>
              </a:lnSpc>
              <a:buFont typeface="Wingdings" panose="05000000000000000000" pitchFamily="2" charset="2"/>
              <a:buChar char="q"/>
            </a:pPr>
            <a:r>
              <a:rPr lang="en-US" b="1" dirty="0">
                <a:solidFill>
                  <a:schemeClr val="tx1"/>
                </a:solidFill>
                <a:sym typeface="Arial"/>
              </a:rPr>
              <a:t> </a:t>
            </a:r>
            <a:r>
              <a:rPr lang="en-US" b="1" dirty="0" err="1">
                <a:solidFill>
                  <a:schemeClr val="tx1"/>
                </a:solidFill>
                <a:sym typeface="Arial"/>
              </a:rPr>
              <a:t>Purushotham</a:t>
            </a:r>
            <a:endParaRPr lang="en-US" sz="1800" b="1" dirty="0">
              <a:solidFill>
                <a:schemeClr val="tx1"/>
              </a:solidFill>
              <a:sym typeface="Arial"/>
            </a:endParaRPr>
          </a:p>
          <a:p>
            <a:pPr marL="400041" indent="-285750" algn="l">
              <a:lnSpc>
                <a:spcPct val="110000"/>
              </a:lnSpc>
              <a:spcBef>
                <a:spcPts val="0"/>
              </a:spcBef>
              <a:buFont typeface="Wingdings" panose="05000000000000000000" pitchFamily="2" charset="2"/>
              <a:buChar char="q"/>
            </a:pPr>
            <a:r>
              <a:rPr lang="en-US" sz="1800" b="1" dirty="0">
                <a:solidFill>
                  <a:schemeClr val="tx1"/>
                </a:solidFill>
                <a:sym typeface="Arial"/>
              </a:rPr>
              <a:t>Rahul Kumar Sinha</a:t>
            </a:r>
          </a:p>
          <a:p>
            <a:pPr marL="400041" indent="-285750">
              <a:lnSpc>
                <a:spcPct val="110000"/>
              </a:lnSpc>
              <a:buFont typeface="Wingdings" panose="05000000000000000000" pitchFamily="2" charset="2"/>
              <a:buChar char="q"/>
            </a:pPr>
            <a:r>
              <a:rPr lang="en-US" b="1" dirty="0">
                <a:solidFill>
                  <a:schemeClr val="tx1"/>
                </a:solidFill>
                <a:sym typeface="Arial"/>
              </a:rPr>
              <a:t> Prashanth</a:t>
            </a:r>
            <a:endParaRPr lang="en-US" sz="1800" b="1" dirty="0">
              <a:solidFill>
                <a:schemeClr val="tx1"/>
              </a:solidFill>
              <a:sym typeface="Arial"/>
            </a:endParaRPr>
          </a:p>
          <a:p>
            <a:pPr marL="400041" indent="-285750" algn="l">
              <a:lnSpc>
                <a:spcPct val="110000"/>
              </a:lnSpc>
              <a:spcBef>
                <a:spcPts val="0"/>
              </a:spcBef>
              <a:buFont typeface="Wingdings" panose="05000000000000000000" pitchFamily="2" charset="2"/>
              <a:buChar char="q"/>
            </a:pPr>
            <a:r>
              <a:rPr lang="en-US" sz="1800" b="1" dirty="0">
                <a:solidFill>
                  <a:schemeClr val="tx1"/>
                </a:solidFill>
                <a:sym typeface="Arial"/>
              </a:rPr>
              <a:t>Avantika Jaywant Patil</a:t>
            </a:r>
          </a:p>
          <a:p>
            <a:pPr marL="400041" indent="-285750" algn="l">
              <a:lnSpc>
                <a:spcPct val="110000"/>
              </a:lnSpc>
              <a:spcBef>
                <a:spcPts val="0"/>
              </a:spcBef>
              <a:buFont typeface="Wingdings" panose="05000000000000000000" pitchFamily="2" charset="2"/>
              <a:buChar char="q"/>
            </a:pPr>
            <a:r>
              <a:rPr lang="en-US" sz="1800" b="1" dirty="0">
                <a:solidFill>
                  <a:schemeClr val="tx1"/>
                </a:solidFill>
                <a:sym typeface="Arial"/>
              </a:rPr>
              <a:t>Shruti Rajendra </a:t>
            </a:r>
            <a:r>
              <a:rPr lang="en-US" sz="1800" b="1" dirty="0" err="1">
                <a:solidFill>
                  <a:schemeClr val="tx1"/>
                </a:solidFill>
                <a:sym typeface="Arial"/>
              </a:rPr>
              <a:t>Panaskar</a:t>
            </a:r>
            <a:endParaRPr lang="en-US" sz="1800" b="1" dirty="0">
              <a:solidFill>
                <a:schemeClr val="tx1"/>
              </a:solidFill>
              <a:sym typeface="Arial"/>
            </a:endParaRPr>
          </a:p>
          <a:p>
            <a:pPr algn="ctr"/>
            <a:endParaRPr lang="en-IN" dirty="0"/>
          </a:p>
        </p:txBody>
      </p:sp>
      <p:sp>
        <p:nvSpPr>
          <p:cNvPr id="9" name="Rectangle: Rounded Corners 8">
            <a:extLst>
              <a:ext uri="{FF2B5EF4-FFF2-40B4-BE49-F238E27FC236}">
                <a16:creationId xmlns:a16="http://schemas.microsoft.com/office/drawing/2014/main" id="{901A9475-94E1-E143-4A2D-37ECC6AFF971}"/>
              </a:ext>
            </a:extLst>
          </p:cNvPr>
          <p:cNvSpPr/>
          <p:nvPr/>
        </p:nvSpPr>
        <p:spPr>
          <a:xfrm>
            <a:off x="6557617" y="693819"/>
            <a:ext cx="3993265" cy="694481"/>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400" b="1" dirty="0">
                <a:solidFill>
                  <a:srgbClr val="C00000"/>
                </a:solidFill>
                <a:effectLst>
                  <a:reflection blurRad="6350" stA="55000" endA="50" endPos="85000" dist="29997" dir="5400000" sy="-100000" algn="bl" rotWithShape="0"/>
                </a:effectLst>
              </a:rPr>
              <a:t>Project Mentor :</a:t>
            </a:r>
          </a:p>
          <a:p>
            <a:pPr algn="ctr"/>
            <a:r>
              <a:rPr lang="en-US" sz="2400" b="1" dirty="0" err="1">
                <a:solidFill>
                  <a:srgbClr val="00B050"/>
                </a:solidFill>
                <a:effectLst>
                  <a:reflection blurRad="6350" stA="55000" endA="50" endPos="85000" dist="29997" dir="5400000" sy="-100000" algn="bl" rotWithShape="0"/>
                </a:effectLst>
              </a:rPr>
              <a:t>Abdhul</a:t>
            </a:r>
            <a:r>
              <a:rPr lang="en-US" sz="2400" b="1" dirty="0">
                <a:solidFill>
                  <a:srgbClr val="00B050"/>
                </a:solidFill>
                <a:effectLst>
                  <a:reflection blurRad="6350" stA="55000" endA="50" endPos="85000" dist="29997" dir="5400000" sy="-100000" algn="bl" rotWithShape="0"/>
                </a:effectLst>
              </a:rPr>
              <a:t> Sir</a:t>
            </a:r>
          </a:p>
          <a:p>
            <a:pPr algn="ctr"/>
            <a:endParaRPr lang="en-US" sz="2400" b="1" dirty="0">
              <a:solidFill>
                <a:schemeClr val="tx1"/>
              </a:solidFill>
              <a:effectLst>
                <a:reflection blurRad="6350" stA="55000" endA="50" endPos="85000" dist="29997" dir="5400000" sy="-100000" algn="bl" rotWithShape="0"/>
              </a:effectLst>
            </a:endParaRPr>
          </a:p>
          <a:p>
            <a:pPr algn="ctr"/>
            <a:endParaRPr lang="en-IN" dirty="0">
              <a:effectLst>
                <a:reflection blurRad="6350" stA="55000" endA="50" endPos="85000" dist="29997" dir="5400000" sy="-100000" algn="bl" rotWithShape="0"/>
              </a:effectLst>
            </a:endParaRPr>
          </a:p>
        </p:txBody>
      </p:sp>
      <p:pic>
        <p:nvPicPr>
          <p:cNvPr id="12" name="Picture 11">
            <a:extLst>
              <a:ext uri="{FF2B5EF4-FFF2-40B4-BE49-F238E27FC236}">
                <a16:creationId xmlns:a16="http://schemas.microsoft.com/office/drawing/2014/main" id="{DFE5CF09-50D6-58AF-E278-D9CB242EF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6191" y="0"/>
            <a:ext cx="1345809" cy="1192695"/>
          </a:xfrm>
          <a:prstGeom prst="rect">
            <a:avLst/>
          </a:prstGeom>
        </p:spPr>
      </p:pic>
    </p:spTree>
    <p:custDataLst>
      <p:tags r:id="rId1"/>
    </p:custDataLst>
    <p:extLst>
      <p:ext uri="{BB962C8B-B14F-4D97-AF65-F5344CB8AC3E}">
        <p14:creationId xmlns:p14="http://schemas.microsoft.com/office/powerpoint/2010/main" val="3621465291"/>
      </p:ext>
    </p:extLst>
  </p:cSld>
  <p:clrMapOvr>
    <a:masterClrMapping/>
  </p:clrMapOvr>
  <mc:AlternateContent xmlns:mc="http://schemas.openxmlformats.org/markup-compatibility/2006" xmlns:p14="http://schemas.microsoft.com/office/powerpoint/2010/main">
    <mc:Choice Requires="p14">
      <p:transition spd="slow" p14:dur="2000" advTm="7840"/>
    </mc:Choice>
    <mc:Fallback xmlns="">
      <p:transition spd="slow" advTm="78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3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plus(out)">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F1E1-CBED-B7A0-EC13-25E3995F18E2}"/>
              </a:ext>
            </a:extLst>
          </p:cNvPr>
          <p:cNvSpPr>
            <a:spLocks noGrp="1"/>
          </p:cNvSpPr>
          <p:nvPr>
            <p:ph type="title"/>
          </p:nvPr>
        </p:nvSpPr>
        <p:spPr>
          <a:xfrm>
            <a:off x="646112" y="88490"/>
            <a:ext cx="9404723" cy="1104205"/>
          </a:xfrm>
        </p:spPr>
        <p:txBody>
          <a:bodyPr>
            <a:normAutofit/>
          </a:bodyPr>
          <a:lstStyle/>
          <a:p>
            <a:r>
              <a:rPr lang="en-US" sz="2400" dirty="0">
                <a:solidFill>
                  <a:srgbClr val="FF0000"/>
                </a:solidFill>
                <a:latin typeface="Goudy Stout" panose="0202090407030B020401" pitchFamily="18" charset="0"/>
              </a:rPr>
              <a:t>agenda</a:t>
            </a:r>
            <a:r>
              <a:rPr lang="en-US" sz="2400" b="1" dirty="0">
                <a:solidFill>
                  <a:srgbClr val="FF0000"/>
                </a:solidFill>
                <a:latin typeface="Goudy Stout" panose="0202090407030B020401" pitchFamily="18" charset="0"/>
              </a:rPr>
              <a:t> </a:t>
            </a:r>
          </a:p>
        </p:txBody>
      </p:sp>
      <p:sp>
        <p:nvSpPr>
          <p:cNvPr id="3" name="Content Placeholder 2">
            <a:extLst>
              <a:ext uri="{FF2B5EF4-FFF2-40B4-BE49-F238E27FC236}">
                <a16:creationId xmlns:a16="http://schemas.microsoft.com/office/drawing/2014/main" id="{2AFD72F3-2F04-3BF8-9E3F-6E52B7262E29}"/>
              </a:ext>
            </a:extLst>
          </p:cNvPr>
          <p:cNvSpPr>
            <a:spLocks noGrp="1"/>
          </p:cNvSpPr>
          <p:nvPr>
            <p:ph idx="1"/>
          </p:nvPr>
        </p:nvSpPr>
        <p:spPr>
          <a:xfrm>
            <a:off x="374443" y="1562589"/>
            <a:ext cx="10850149" cy="4195481"/>
          </a:xfrm>
        </p:spPr>
        <p:txBody>
          <a:bodyPr>
            <a:normAutofit/>
          </a:bodyPr>
          <a:lstStyle/>
          <a:p>
            <a:pPr>
              <a:buFont typeface="Wingdings" panose="05000000000000000000" pitchFamily="2" charset="2"/>
              <a:buChar char="Ø"/>
            </a:pPr>
            <a:r>
              <a:rPr lang="en-IN" sz="2400" dirty="0"/>
              <a:t>Weekday Vs Weekend Payment Statistics.</a:t>
            </a:r>
          </a:p>
          <a:p>
            <a:pPr>
              <a:buFont typeface="Wingdings" panose="05000000000000000000" pitchFamily="2" charset="2"/>
              <a:buChar char="Ø"/>
            </a:pPr>
            <a:r>
              <a:rPr lang="en-IN" sz="2400" dirty="0"/>
              <a:t>Number of Orders with review score 5 and payment type as credit card.</a:t>
            </a:r>
          </a:p>
          <a:p>
            <a:pPr>
              <a:buFont typeface="Wingdings" panose="05000000000000000000" pitchFamily="2" charset="2"/>
              <a:buChar char="Ø"/>
            </a:pPr>
            <a:r>
              <a:rPr lang="en-IN" sz="2400" dirty="0"/>
              <a:t>Average number of days taken for pet shop.</a:t>
            </a:r>
          </a:p>
          <a:p>
            <a:pPr>
              <a:buFont typeface="Wingdings" panose="05000000000000000000" pitchFamily="2" charset="2"/>
              <a:buChar char="Ø"/>
            </a:pPr>
            <a:r>
              <a:rPr lang="en-IN" sz="2400" dirty="0"/>
              <a:t>Average price and payment values from customers of Sao Paulo city.</a:t>
            </a:r>
          </a:p>
          <a:p>
            <a:pPr>
              <a:buFont typeface="Wingdings" panose="05000000000000000000" pitchFamily="2" charset="2"/>
              <a:buChar char="Ø"/>
            </a:pPr>
            <a:r>
              <a:rPr lang="en-IN" sz="2400" dirty="0"/>
              <a:t>Relationship between shipping days Vs review scores.</a:t>
            </a:r>
          </a:p>
        </p:txBody>
      </p:sp>
      <p:pic>
        <p:nvPicPr>
          <p:cNvPr id="5" name="Picture 4">
            <a:extLst>
              <a:ext uri="{FF2B5EF4-FFF2-40B4-BE49-F238E27FC236}">
                <a16:creationId xmlns:a16="http://schemas.microsoft.com/office/drawing/2014/main" id="{81238FAD-AE3C-DE11-B81B-35C31FB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6192" y="3"/>
            <a:ext cx="1345809" cy="1178028"/>
          </a:xfrm>
          <a:prstGeom prst="rect">
            <a:avLst/>
          </a:prstGeom>
        </p:spPr>
      </p:pic>
      <p:pic>
        <p:nvPicPr>
          <p:cNvPr id="4" name="Picture 3">
            <a:extLst>
              <a:ext uri="{FF2B5EF4-FFF2-40B4-BE49-F238E27FC236}">
                <a16:creationId xmlns:a16="http://schemas.microsoft.com/office/drawing/2014/main" id="{96ED7984-C169-CA14-3A6A-39AFAE848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191" y="0"/>
            <a:ext cx="1345809" cy="1192695"/>
          </a:xfrm>
          <a:prstGeom prst="rect">
            <a:avLst/>
          </a:prstGeom>
        </p:spPr>
      </p:pic>
    </p:spTree>
    <p:extLst>
      <p:ext uri="{BB962C8B-B14F-4D97-AF65-F5344CB8AC3E}">
        <p14:creationId xmlns:p14="http://schemas.microsoft.com/office/powerpoint/2010/main" val="1701824962"/>
      </p:ext>
    </p:extLst>
  </p:cSld>
  <p:clrMapOvr>
    <a:masterClrMapping/>
  </p:clrMapOvr>
  <mc:AlternateContent xmlns:mc="http://schemas.openxmlformats.org/markup-compatibility/2006" xmlns:p14="http://schemas.microsoft.com/office/powerpoint/2010/main">
    <mc:Choice Requires="p14">
      <p:transition spd="slow" p14:dur="2000" advTm="1600"/>
    </mc:Choice>
    <mc:Fallback xmlns="">
      <p:transition spd="slow" advTm="16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C7391D3-D814-C30F-45EA-03ADB696FFC2}"/>
              </a:ext>
            </a:extLst>
          </p:cNvPr>
          <p:cNvSpPr>
            <a:spLocks noGrp="1"/>
          </p:cNvSpPr>
          <p:nvPr>
            <p:ph idx="1"/>
          </p:nvPr>
        </p:nvSpPr>
        <p:spPr>
          <a:xfrm>
            <a:off x="1187116" y="1601694"/>
            <a:ext cx="10003421" cy="4157138"/>
          </a:xfrm>
        </p:spPr>
        <p:txBody>
          <a:bodyPr>
            <a:noAutofit/>
          </a:bodyPr>
          <a:lstStyle/>
          <a:p>
            <a:pPr>
              <a:buFont typeface="Wingdings" panose="05000000000000000000" pitchFamily="2" charset="2"/>
              <a:buChar char="Ø"/>
            </a:pPr>
            <a:r>
              <a:rPr lang="en-US" dirty="0" err="1">
                <a:solidFill>
                  <a:schemeClr val="tx1">
                    <a:lumMod val="85000"/>
                  </a:schemeClr>
                </a:solidFill>
                <a:latin typeface="+mn-lt"/>
                <a:cs typeface="Angsana New" panose="02020603050405020304" pitchFamily="18" charset="-34"/>
              </a:rPr>
              <a:t>Olist</a:t>
            </a:r>
            <a:r>
              <a:rPr lang="en-US" dirty="0">
                <a:solidFill>
                  <a:schemeClr val="tx1">
                    <a:lumMod val="85000"/>
                  </a:schemeClr>
                </a:solidFill>
                <a:latin typeface="+mn-lt"/>
                <a:cs typeface="Angsana New" panose="02020603050405020304" pitchFamily="18" charset="-34"/>
              </a:rPr>
              <a:t> data is a Brazilian E-Commerce Public Dataset.</a:t>
            </a:r>
          </a:p>
          <a:p>
            <a:pPr>
              <a:buFont typeface="Wingdings" panose="05000000000000000000" pitchFamily="2" charset="2"/>
              <a:buChar char="Ø"/>
            </a:pPr>
            <a:r>
              <a:rPr lang="en-US" sz="2000" b="0" dirty="0" err="1">
                <a:solidFill>
                  <a:schemeClr val="tx1">
                    <a:lumMod val="85000"/>
                  </a:schemeClr>
                </a:solidFill>
                <a:latin typeface="+mj-lt"/>
              </a:rPr>
              <a:t>Olist</a:t>
            </a:r>
            <a:r>
              <a:rPr lang="en-US" sz="2000" b="0" dirty="0">
                <a:solidFill>
                  <a:schemeClr val="tx1">
                    <a:lumMod val="85000"/>
                  </a:schemeClr>
                </a:solidFill>
                <a:latin typeface="+mj-lt"/>
              </a:rPr>
              <a:t> provides a marketplace where sellers can list their products and reach a larger customer base, as well as tools to help manage their online store, track orders, and handle customer support.</a:t>
            </a:r>
          </a:p>
          <a:p>
            <a:pPr>
              <a:buFont typeface="Wingdings" panose="05000000000000000000" pitchFamily="2" charset="2"/>
              <a:buChar char="Ø"/>
            </a:pPr>
            <a:r>
              <a:rPr lang="en-US" dirty="0">
                <a:solidFill>
                  <a:schemeClr val="tx1">
                    <a:lumMod val="85000"/>
                  </a:schemeClr>
                </a:solidFill>
                <a:latin typeface="+mn-lt"/>
                <a:cs typeface="Angsana New" panose="02020603050405020304" pitchFamily="18" charset="-34"/>
              </a:rPr>
              <a:t>This is real commercial data, it has been anonymized.</a:t>
            </a:r>
          </a:p>
          <a:p>
            <a:pPr>
              <a:buFont typeface="Wingdings" panose="05000000000000000000" pitchFamily="2" charset="2"/>
              <a:buChar char="Ø"/>
            </a:pPr>
            <a:r>
              <a:rPr lang="en-US" dirty="0" err="1">
                <a:solidFill>
                  <a:schemeClr val="tx1">
                    <a:lumMod val="85000"/>
                  </a:schemeClr>
                </a:solidFill>
                <a:latin typeface="+mn-lt"/>
                <a:cs typeface="Angsana New" panose="02020603050405020304" pitchFamily="18" charset="-34"/>
              </a:rPr>
              <a:t>Olist</a:t>
            </a:r>
            <a:r>
              <a:rPr lang="en-US" dirty="0">
                <a:solidFill>
                  <a:schemeClr val="tx1">
                    <a:lumMod val="85000"/>
                  </a:schemeClr>
                </a:solidFill>
                <a:latin typeface="+mn-lt"/>
                <a:cs typeface="Angsana New" panose="02020603050405020304" pitchFamily="18" charset="-34"/>
              </a:rPr>
              <a:t> is the largest department store in Brazilian marketplaces. </a:t>
            </a:r>
            <a:r>
              <a:rPr lang="en-US" dirty="0" err="1">
                <a:solidFill>
                  <a:schemeClr val="tx1">
                    <a:lumMod val="85000"/>
                  </a:schemeClr>
                </a:solidFill>
                <a:latin typeface="+mn-lt"/>
                <a:cs typeface="Angsana New" panose="02020603050405020304" pitchFamily="18" charset="-34"/>
              </a:rPr>
              <a:t>Olist</a:t>
            </a:r>
            <a:r>
              <a:rPr lang="en-US" dirty="0">
                <a:solidFill>
                  <a:schemeClr val="tx1">
                    <a:lumMod val="85000"/>
                  </a:schemeClr>
                </a:solidFill>
                <a:latin typeface="+mn-lt"/>
                <a:cs typeface="Angsana New" panose="02020603050405020304" pitchFamily="18" charset="-34"/>
              </a:rPr>
              <a:t> connects small businesses from all over Brazil to channels without hassle and with a single contract. Those merchants are able to sell their products through the </a:t>
            </a:r>
            <a:r>
              <a:rPr lang="en-US" dirty="0" err="1">
                <a:solidFill>
                  <a:schemeClr val="tx1">
                    <a:lumMod val="85000"/>
                  </a:schemeClr>
                </a:solidFill>
                <a:latin typeface="+mn-lt"/>
                <a:cs typeface="Angsana New" panose="02020603050405020304" pitchFamily="18" charset="-34"/>
              </a:rPr>
              <a:t>Olist</a:t>
            </a:r>
            <a:r>
              <a:rPr lang="en-US" dirty="0">
                <a:solidFill>
                  <a:schemeClr val="tx1">
                    <a:lumMod val="85000"/>
                  </a:schemeClr>
                </a:solidFill>
                <a:latin typeface="+mn-lt"/>
                <a:cs typeface="Angsana New" panose="02020603050405020304" pitchFamily="18" charset="-34"/>
              </a:rPr>
              <a:t> Store and ship them directly to the customers using </a:t>
            </a:r>
            <a:r>
              <a:rPr lang="en-US" dirty="0" err="1">
                <a:solidFill>
                  <a:schemeClr val="tx1">
                    <a:lumMod val="85000"/>
                  </a:schemeClr>
                </a:solidFill>
                <a:latin typeface="+mn-lt"/>
                <a:cs typeface="Angsana New" panose="02020603050405020304" pitchFamily="18" charset="-34"/>
              </a:rPr>
              <a:t>Olist</a:t>
            </a:r>
            <a:r>
              <a:rPr lang="en-US" dirty="0">
                <a:solidFill>
                  <a:schemeClr val="tx1">
                    <a:lumMod val="85000"/>
                  </a:schemeClr>
                </a:solidFill>
                <a:latin typeface="+mn-lt"/>
                <a:cs typeface="Angsana New" panose="02020603050405020304" pitchFamily="18" charset="-34"/>
              </a:rPr>
              <a:t> logistics partners. The company emphasizes the structuring of the product and focuses on service excellence for the tenants and the end consumers.</a:t>
            </a:r>
          </a:p>
        </p:txBody>
      </p:sp>
      <p:pic>
        <p:nvPicPr>
          <p:cNvPr id="7" name="Picture 6">
            <a:extLst>
              <a:ext uri="{FF2B5EF4-FFF2-40B4-BE49-F238E27FC236}">
                <a16:creationId xmlns:a16="http://schemas.microsoft.com/office/drawing/2014/main" id="{0A2B9D6F-4384-3274-01B9-68D8FAB2C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6192" y="3"/>
            <a:ext cx="1345809" cy="1178028"/>
          </a:xfrm>
          <a:prstGeom prst="rect">
            <a:avLst/>
          </a:prstGeom>
          <a:effectLst>
            <a:outerShdw blurRad="50800" dist="38100" dir="2700000" algn="tl" rotWithShape="0">
              <a:prstClr val="black">
                <a:alpha val="40000"/>
              </a:prstClr>
            </a:outerShdw>
          </a:effectLst>
        </p:spPr>
      </p:pic>
      <p:sp>
        <p:nvSpPr>
          <p:cNvPr id="8" name="Oval 7">
            <a:extLst>
              <a:ext uri="{FF2B5EF4-FFF2-40B4-BE49-F238E27FC236}">
                <a16:creationId xmlns:a16="http://schemas.microsoft.com/office/drawing/2014/main" id="{BC1428C9-4FF8-4031-02E0-16ACE1FA3B85}"/>
              </a:ext>
            </a:extLst>
          </p:cNvPr>
          <p:cNvSpPr/>
          <p:nvPr/>
        </p:nvSpPr>
        <p:spPr>
          <a:xfrm>
            <a:off x="3776870" y="95755"/>
            <a:ext cx="4571999" cy="1505939"/>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scene3d>
              <a:camera prst="perspectiveFront"/>
              <a:lightRig rig="threePt" dir="t"/>
            </a:scene3d>
          </a:bodyPr>
          <a:lstStyle/>
          <a:p>
            <a:pPr algn="ctr"/>
            <a:r>
              <a:rPr lang="en-IN" sz="2800" b="1">
                <a:solidFill>
                  <a:srgbClr val="FF0000"/>
                </a:solidFill>
                <a:effectLst>
                  <a:reflection blurRad="6350" stA="55000" endA="50" endPos="85000" dist="60007" dir="5400000" sy="-100000" algn="bl" rotWithShape="0"/>
                </a:effectLst>
                <a:latin typeface="Algerian" panose="04020705040A02060702" pitchFamily="82" charset="0"/>
              </a:rPr>
              <a:t>Introduction</a:t>
            </a:r>
          </a:p>
          <a:p>
            <a:pPr algn="ctr"/>
            <a:endParaRPr lang="en-IN" sz="2800">
              <a:ln>
                <a:solidFill>
                  <a:srgbClr val="FF0000"/>
                </a:solidFill>
              </a:ln>
              <a:solidFill>
                <a:srgbClr val="FF0000"/>
              </a:solidFill>
              <a:effectLst>
                <a:reflection blurRad="6350" stA="55000" endA="50" endPos="85000" dist="60007" dir="5400000" sy="-100000" algn="bl" rotWithShape="0"/>
              </a:effectLst>
              <a:latin typeface="Algerian" panose="04020705040A02060702" pitchFamily="82" charset="0"/>
            </a:endParaRPr>
          </a:p>
        </p:txBody>
      </p:sp>
      <p:pic>
        <p:nvPicPr>
          <p:cNvPr id="17" name="Picture 16">
            <a:extLst>
              <a:ext uri="{FF2B5EF4-FFF2-40B4-BE49-F238E27FC236}">
                <a16:creationId xmlns:a16="http://schemas.microsoft.com/office/drawing/2014/main" id="{612F2029-DDA9-1F5D-AD7E-2FE6FC1EF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191" y="0"/>
            <a:ext cx="1345809" cy="1192695"/>
          </a:xfrm>
          <a:prstGeom prst="rect">
            <a:avLst/>
          </a:prstGeom>
        </p:spPr>
      </p:pic>
      <p:pic>
        <p:nvPicPr>
          <p:cNvPr id="19" name="Picture 18" descr="Young girl pointing with hand">
            <a:extLst>
              <a:ext uri="{FF2B5EF4-FFF2-40B4-BE49-F238E27FC236}">
                <a16:creationId xmlns:a16="http://schemas.microsoft.com/office/drawing/2014/main" id="{573507A4-5D6B-0D42-439C-4F01E8700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80" y="290778"/>
            <a:ext cx="1534106" cy="3333246"/>
          </a:xfrm>
          <a:prstGeom prst="rect">
            <a:avLst/>
          </a:prstGeom>
        </p:spPr>
      </p:pic>
    </p:spTree>
    <p:extLst>
      <p:ext uri="{BB962C8B-B14F-4D97-AF65-F5344CB8AC3E}">
        <p14:creationId xmlns:p14="http://schemas.microsoft.com/office/powerpoint/2010/main" val="1542485296"/>
      </p:ext>
    </p:extLst>
  </p:cSld>
  <p:clrMapOvr>
    <a:masterClrMapping/>
  </p:clrMapOvr>
  <mc:AlternateContent xmlns:mc="http://schemas.openxmlformats.org/markup-compatibility/2006" xmlns:p14="http://schemas.microsoft.com/office/powerpoint/2010/main">
    <mc:Choice Requires="p14">
      <p:transition spd="slow" p14:dur="2000" advTm="2146"/>
    </mc:Choice>
    <mc:Fallback xmlns="">
      <p:transition spd="slow" advTm="214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7BDB-4372-CB10-9DF5-1C1697031AF5}"/>
              </a:ext>
            </a:extLst>
          </p:cNvPr>
          <p:cNvSpPr txBox="1"/>
          <p:nvPr/>
        </p:nvSpPr>
        <p:spPr>
          <a:xfrm>
            <a:off x="897711" y="121520"/>
            <a:ext cx="10080979" cy="1354217"/>
          </a:xfrm>
          <a:prstGeom prst="rect">
            <a:avLst/>
          </a:prstGeom>
          <a:noFill/>
        </p:spPr>
        <p:txBody>
          <a:bodyPr wrap="square">
            <a:spAutoFit/>
          </a:bodyPr>
          <a:lstStyle/>
          <a:p>
            <a:pPr algn="ctr"/>
            <a:r>
              <a:rPr lang="en-IN" sz="3200" dirty="0">
                <a:solidFill>
                  <a:srgbClr val="FF0000"/>
                </a:solidFill>
                <a:effectLst>
                  <a:reflection blurRad="6350" stA="55000" endA="50" endPos="85000" dist="60007" dir="5400000" sy="-100000" algn="bl" rotWithShape="0"/>
                </a:effectLst>
                <a:latin typeface="Goudy Stout" panose="0202090407030B020401" pitchFamily="18" charset="0"/>
              </a:rPr>
              <a:t>DATA SCHEMA</a:t>
            </a:r>
          </a:p>
          <a:p>
            <a:endParaRPr lang="en-IN" dirty="0">
              <a:solidFill>
                <a:srgbClr val="FF0000"/>
              </a:solidFill>
              <a:latin typeface="Algerian" panose="04020705040A02060702" pitchFamily="82" charset="0"/>
            </a:endParaRPr>
          </a:p>
          <a:p>
            <a:r>
              <a:rPr lang="en-US" sz="1600" dirty="0">
                <a:latin typeface="Algerian" panose="04020705040A02060702" pitchFamily="82" charset="0"/>
              </a:rPr>
              <a:t>There are multiple datasets associated with the </a:t>
            </a:r>
            <a:r>
              <a:rPr lang="en-US" sz="1600" dirty="0" err="1">
                <a:latin typeface="Algerian" panose="04020705040A02060702" pitchFamily="82" charset="0"/>
              </a:rPr>
              <a:t>Olist</a:t>
            </a:r>
            <a:r>
              <a:rPr lang="en-US" sz="1600" dirty="0">
                <a:latin typeface="Algerian" panose="04020705040A02060702" pitchFamily="82" charset="0"/>
              </a:rPr>
              <a:t> store, and each dataset is connected through a common column  .</a:t>
            </a:r>
          </a:p>
        </p:txBody>
      </p:sp>
      <p:pic>
        <p:nvPicPr>
          <p:cNvPr id="4" name="Picture 3">
            <a:extLst>
              <a:ext uri="{FF2B5EF4-FFF2-40B4-BE49-F238E27FC236}">
                <a16:creationId xmlns:a16="http://schemas.microsoft.com/office/drawing/2014/main" id="{1BCCCDC8-A962-AD16-DF19-DA786F03D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44" y="1537292"/>
            <a:ext cx="11370367" cy="5026019"/>
          </a:xfrm>
          <a:prstGeom prst="rect">
            <a:avLst/>
          </a:prstGeom>
        </p:spPr>
      </p:pic>
      <p:pic>
        <p:nvPicPr>
          <p:cNvPr id="5" name="Picture 4">
            <a:extLst>
              <a:ext uri="{FF2B5EF4-FFF2-40B4-BE49-F238E27FC236}">
                <a16:creationId xmlns:a16="http://schemas.microsoft.com/office/drawing/2014/main" id="{7FF730DA-E855-B89C-33D9-3ED8DC477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192" y="3"/>
            <a:ext cx="1345809" cy="1178028"/>
          </a:xfrm>
          <a:prstGeom prst="rect">
            <a:avLst/>
          </a:prstGeom>
        </p:spPr>
      </p:pic>
      <p:pic>
        <p:nvPicPr>
          <p:cNvPr id="2" name="Picture 1">
            <a:extLst>
              <a:ext uri="{FF2B5EF4-FFF2-40B4-BE49-F238E27FC236}">
                <a16:creationId xmlns:a16="http://schemas.microsoft.com/office/drawing/2014/main" id="{09E5029A-DF4F-C945-B1A0-D4C66903F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191" y="0"/>
            <a:ext cx="1345809" cy="1192695"/>
          </a:xfrm>
          <a:prstGeom prst="rect">
            <a:avLst/>
          </a:prstGeom>
        </p:spPr>
      </p:pic>
    </p:spTree>
    <p:extLst>
      <p:ext uri="{BB962C8B-B14F-4D97-AF65-F5344CB8AC3E}">
        <p14:creationId xmlns:p14="http://schemas.microsoft.com/office/powerpoint/2010/main" val="2600294723"/>
      </p:ext>
    </p:extLst>
  </p:cSld>
  <p:clrMapOvr>
    <a:masterClrMapping/>
  </p:clrMapOvr>
  <mc:AlternateContent xmlns:mc="http://schemas.openxmlformats.org/markup-compatibility/2006" xmlns:p14="http://schemas.microsoft.com/office/powerpoint/2010/main">
    <mc:Choice Requires="p14">
      <p:transition spd="slow" p14:dur="2000" advTm="3918"/>
    </mc:Choice>
    <mc:Fallback xmlns="">
      <p:transition spd="slow" advTm="39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D47D-6360-D5EC-0E9F-2C730F8AABA8}"/>
              </a:ext>
            </a:extLst>
          </p:cNvPr>
          <p:cNvSpPr>
            <a:spLocks noGrp="1"/>
          </p:cNvSpPr>
          <p:nvPr>
            <p:ph type="title"/>
          </p:nvPr>
        </p:nvSpPr>
        <p:spPr>
          <a:xfrm>
            <a:off x="919119" y="210097"/>
            <a:ext cx="10353761" cy="1326321"/>
          </a:xfrm>
        </p:spPr>
        <p:txBody>
          <a:bodyPr vert="horz" lIns="91440" tIns="45720" rIns="91440" bIns="45720" rtlCol="0" anchor="ctr">
            <a:normAutofit/>
          </a:bodyPr>
          <a:lstStyle/>
          <a:p>
            <a:r>
              <a:rPr lang="en-US" sz="3400"/>
              <a:t>KPI_1 </a:t>
            </a:r>
            <a:r>
              <a:rPr lang="en-US" sz="3400">
                <a:sym typeface="Wingdings" panose="05000000000000000000" pitchFamily="2" charset="2"/>
              </a:rPr>
              <a:t> </a:t>
            </a:r>
            <a:r>
              <a:rPr lang="en-US" sz="3200">
                <a:solidFill>
                  <a:srgbClr val="FF0000"/>
                </a:solidFill>
                <a:latin typeface="Algerian" panose="04020705040A02060702" pitchFamily="82" charset="0"/>
              </a:rPr>
              <a:t>Weekday Vs Weekend Payment Statistics</a:t>
            </a:r>
            <a:endParaRPr lang="en-US" sz="3400">
              <a:solidFill>
                <a:srgbClr val="FF0000"/>
              </a:solidFill>
              <a:latin typeface="Algerian" panose="04020705040A02060702" pitchFamily="82" charset="0"/>
            </a:endParaRPr>
          </a:p>
        </p:txBody>
      </p:sp>
      <p:sp>
        <p:nvSpPr>
          <p:cNvPr id="4" name="Text Placeholder 3">
            <a:extLst>
              <a:ext uri="{FF2B5EF4-FFF2-40B4-BE49-F238E27FC236}">
                <a16:creationId xmlns:a16="http://schemas.microsoft.com/office/drawing/2014/main" id="{8CE4BB47-4C06-21D7-FDCD-6402D4778FF8}"/>
              </a:ext>
            </a:extLst>
          </p:cNvPr>
          <p:cNvSpPr>
            <a:spLocks noGrp="1"/>
          </p:cNvSpPr>
          <p:nvPr>
            <p:ph type="body" sz="half" idx="2"/>
          </p:nvPr>
        </p:nvSpPr>
        <p:spPr>
          <a:xfrm>
            <a:off x="117988" y="1522060"/>
            <a:ext cx="7462684" cy="4804998"/>
          </a:xfrm>
        </p:spPr>
        <p:txBody>
          <a:bodyPr vert="horz" lIns="91440" tIns="45720" rIns="91440" bIns="45720" rtlCol="0">
            <a:normAutofit/>
          </a:bodyPr>
          <a:lstStyle/>
          <a:p>
            <a:pPr indent="-228600" algn="l">
              <a:lnSpc>
                <a:spcPct val="110000"/>
              </a:lnSpc>
              <a:buFont typeface="Arial" panose="020B0604020202020204" pitchFamily="34" charset="0"/>
              <a:buChar char="•"/>
            </a:pPr>
            <a:r>
              <a:rPr lang="en-US" sz="1800" b="1" u="sng" dirty="0">
                <a:solidFill>
                  <a:srgbClr val="FF0000"/>
                </a:solidFill>
                <a:latin typeface="Algerian" panose="04020705040A02060702" pitchFamily="82" charset="0"/>
              </a:rPr>
              <a:t>Analysis:</a:t>
            </a:r>
            <a:endParaRPr lang="en-US" sz="1400" dirty="0">
              <a:latin typeface="Algerian" panose="04020705040A02060702" pitchFamily="82" charset="0"/>
            </a:endParaRPr>
          </a:p>
          <a:p>
            <a:pPr indent="-228600" algn="l">
              <a:lnSpc>
                <a:spcPct val="110000"/>
              </a:lnSpc>
              <a:buFont typeface="Arial" panose="020B0604020202020204" pitchFamily="34" charset="0"/>
              <a:buChar char="•"/>
            </a:pPr>
            <a:r>
              <a:rPr lang="en-US" dirty="0">
                <a:solidFill>
                  <a:schemeClr val="tx2">
                    <a:lumMod val="75000"/>
                  </a:schemeClr>
                </a:solidFill>
                <a:effectLst/>
                <a:latin typeface="Bahnschrift SemiBold" panose="020B0502040204020203" pitchFamily="34" charset="0"/>
              </a:rPr>
              <a:t>Payment Distribution </a:t>
            </a:r>
            <a:r>
              <a:rPr lang="en-US" dirty="0">
                <a:effectLst/>
                <a:latin typeface="Bahnschrift SemiBold" panose="020B0502040204020203" pitchFamily="34" charset="0"/>
              </a:rPr>
              <a:t>: </a:t>
            </a:r>
            <a:r>
              <a:rPr lang="en-US" sz="1600" b="0" i="0" dirty="0">
                <a:effectLst/>
                <a:latin typeface="Bahnschrift SemiBold" panose="020B0502040204020203" pitchFamily="34" charset="0"/>
              </a:rPr>
              <a:t>On weekdays, the majority of payments were </a:t>
            </a:r>
            <a:r>
              <a:rPr lang="en-US" sz="1600" b="0" i="0" dirty="0" err="1">
                <a:effectLst/>
                <a:latin typeface="Bahnschrift SemiBold" panose="020B0502040204020203" pitchFamily="34" charset="0"/>
              </a:rPr>
              <a:t>mades</a:t>
            </a:r>
            <a:r>
              <a:rPr lang="en-US" sz="1600" b="0" i="0" dirty="0">
                <a:effectLst/>
                <a:latin typeface="Bahnschrift SemiBold" panose="020B0502040204020203" pitchFamily="34" charset="0"/>
              </a:rPr>
              <a:t> during business hours, while on weekends, payments were more evenly spread throughout the day</a:t>
            </a:r>
            <a:r>
              <a:rPr lang="en-US" sz="1400" b="0" i="0" dirty="0">
                <a:effectLst/>
                <a:latin typeface="Bahnschrift SemiBold" panose="020B0502040204020203" pitchFamily="34" charset="0"/>
              </a:rPr>
              <a:t>.</a:t>
            </a:r>
          </a:p>
          <a:p>
            <a:pPr indent="-228600" algn="l">
              <a:lnSpc>
                <a:spcPct val="110000"/>
              </a:lnSpc>
              <a:buFont typeface="Arial" panose="020B0604020202020204" pitchFamily="34" charset="0"/>
              <a:buChar char="•"/>
            </a:pPr>
            <a:r>
              <a:rPr lang="en-US" dirty="0">
                <a:solidFill>
                  <a:schemeClr val="bg2">
                    <a:lumMod val="60000"/>
                    <a:lumOff val="40000"/>
                  </a:schemeClr>
                </a:solidFill>
                <a:effectLst/>
                <a:latin typeface="Bahnschrift SemiBold" panose="020B0502040204020203" pitchFamily="34" charset="0"/>
              </a:rPr>
              <a:t>Transaction Volume </a:t>
            </a:r>
            <a:r>
              <a:rPr lang="en-US" dirty="0">
                <a:effectLst/>
                <a:latin typeface="Bahnschrift SemiBold" panose="020B0502040204020203" pitchFamily="34" charset="0"/>
              </a:rPr>
              <a:t>: </a:t>
            </a:r>
            <a:r>
              <a:rPr lang="en-US" sz="1600" b="0" i="0" dirty="0">
                <a:effectLst/>
                <a:latin typeface="Bahnschrift SemiBold" panose="020B0502040204020203" pitchFamily="34" charset="0"/>
              </a:rPr>
              <a:t>The analysis revealed a higher transaction volume on weekdays, with a significant drop observed during weekends.</a:t>
            </a:r>
          </a:p>
          <a:p>
            <a:pPr indent="-228600" algn="l">
              <a:lnSpc>
                <a:spcPct val="110000"/>
              </a:lnSpc>
              <a:buFont typeface="Arial" panose="020B0604020202020204" pitchFamily="34" charset="0"/>
              <a:buChar char="•"/>
            </a:pPr>
            <a:r>
              <a:rPr lang="en-US" sz="1600" b="0" i="0" dirty="0">
                <a:effectLst/>
                <a:latin typeface="Bahnschrift SemiBold" panose="020B0502040204020203" pitchFamily="34" charset="0"/>
              </a:rPr>
              <a:t>Interestingly, the average payment amount on weekdays was found to be  higher compared to weekends, indicating potentially different spending behaviors.</a:t>
            </a:r>
            <a:endParaRPr lang="en-US" sz="1400" dirty="0">
              <a:latin typeface="Bahnschrift SemiBold" panose="020B0502040204020203" pitchFamily="34" charset="0"/>
            </a:endParaRPr>
          </a:p>
          <a:p>
            <a:pPr indent="-228600" algn="l">
              <a:lnSpc>
                <a:spcPct val="110000"/>
              </a:lnSpc>
              <a:buFont typeface="Arial" panose="020B0604020202020204" pitchFamily="34" charset="0"/>
              <a:buChar char="•"/>
            </a:pPr>
            <a:r>
              <a:rPr lang="en-US" dirty="0">
                <a:latin typeface="Bahnschrift SemiBold" panose="020B0502040204020203" pitchFamily="34" charset="0"/>
              </a:rPr>
              <a:t>The number of orders received on </a:t>
            </a:r>
            <a:r>
              <a:rPr lang="en-US" dirty="0">
                <a:solidFill>
                  <a:srgbClr val="FFFF00"/>
                </a:solidFill>
                <a:latin typeface="Bahnschrift SemiBold" panose="020B0502040204020203" pitchFamily="34" charset="0"/>
              </a:rPr>
              <a:t>weekdays is 76k </a:t>
            </a:r>
            <a:r>
              <a:rPr lang="en-US" dirty="0">
                <a:latin typeface="Bahnschrift SemiBold" panose="020B0502040204020203" pitchFamily="34" charset="0"/>
              </a:rPr>
              <a:t>and </a:t>
            </a:r>
            <a:r>
              <a:rPr lang="en-US" dirty="0">
                <a:solidFill>
                  <a:srgbClr val="FFFF00"/>
                </a:solidFill>
                <a:latin typeface="Bahnschrift SemiBold" panose="020B0502040204020203" pitchFamily="34" charset="0"/>
              </a:rPr>
              <a:t>on weekends 23k</a:t>
            </a:r>
            <a:r>
              <a:rPr lang="en-US" dirty="0">
                <a:latin typeface="Bahnschrift SemiBold" panose="020B0502040204020203" pitchFamily="34" charset="0"/>
              </a:rPr>
              <a:t>.</a:t>
            </a:r>
            <a:endParaRPr lang="en-US" sz="1400" dirty="0">
              <a:latin typeface="Bahnschrift SemiBold" panose="020B0502040204020203" pitchFamily="34" charset="0"/>
            </a:endParaRPr>
          </a:p>
          <a:p>
            <a:pPr indent="-228600" algn="l">
              <a:lnSpc>
                <a:spcPct val="110000"/>
              </a:lnSpc>
              <a:buFont typeface="Arial" panose="020B0604020202020204" pitchFamily="34" charset="0"/>
              <a:buChar char="•"/>
            </a:pPr>
            <a:r>
              <a:rPr lang="en-US" sz="1800" b="1" u="sng" dirty="0">
                <a:solidFill>
                  <a:srgbClr val="FF0000"/>
                </a:solidFill>
                <a:latin typeface="Algerian" panose="04020705040A02060702" pitchFamily="82" charset="0"/>
              </a:rPr>
              <a:t>SUGESSTION :</a:t>
            </a:r>
            <a:endParaRPr lang="en-US" sz="1800" u="sng" dirty="0">
              <a:solidFill>
                <a:srgbClr val="FF0000"/>
              </a:solidFill>
              <a:latin typeface="Algerian" panose="04020705040A02060702" pitchFamily="82" charset="0"/>
            </a:endParaRPr>
          </a:p>
          <a:p>
            <a:pPr indent="-228600" algn="l">
              <a:lnSpc>
                <a:spcPct val="110000"/>
              </a:lnSpc>
              <a:buFont typeface="Arial" panose="020B0604020202020204" pitchFamily="34" charset="0"/>
              <a:buChar char="•"/>
            </a:pPr>
            <a:r>
              <a:rPr lang="en-US" sz="1400" dirty="0">
                <a:latin typeface="Bahnschrift SemiBold" panose="020B0502040204020203" pitchFamily="34" charset="0"/>
              </a:rPr>
              <a:t>To increase the weekend sales, we can release any special offers on the weekends or  </a:t>
            </a:r>
          </a:p>
          <a:p>
            <a:pPr algn="l">
              <a:lnSpc>
                <a:spcPct val="110000"/>
              </a:lnSpc>
            </a:pPr>
            <a:r>
              <a:rPr lang="en-US" sz="1400" dirty="0">
                <a:latin typeface="Bahnschrift SemiBold" panose="020B0502040204020203" pitchFamily="34" charset="0"/>
              </a:rPr>
              <a:t>      Tuesdays. Which will help as to generate more revenue.</a:t>
            </a:r>
          </a:p>
        </p:txBody>
      </p:sp>
      <p:pic>
        <p:nvPicPr>
          <p:cNvPr id="3" name="Picture 2" descr="A blue sign with white text&#10;&#10;Description automatically generated with medium confidence">
            <a:extLst>
              <a:ext uri="{FF2B5EF4-FFF2-40B4-BE49-F238E27FC236}">
                <a16:creationId xmlns:a16="http://schemas.microsoft.com/office/drawing/2014/main" id="{6E1B975C-223B-E174-7E00-4BDF335BB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192" y="3"/>
            <a:ext cx="1345809" cy="1178028"/>
          </a:xfrm>
          <a:prstGeom prst="rect">
            <a:avLst/>
          </a:prstGeom>
        </p:spPr>
      </p:pic>
      <p:graphicFrame>
        <p:nvGraphicFramePr>
          <p:cNvPr id="19" name="Chart 18">
            <a:extLst>
              <a:ext uri="{FF2B5EF4-FFF2-40B4-BE49-F238E27FC236}">
                <a16:creationId xmlns:a16="http://schemas.microsoft.com/office/drawing/2014/main" id="{4ECA92FB-5DAB-431A-96FE-BA37FA58D6A6}"/>
              </a:ext>
            </a:extLst>
          </p:cNvPr>
          <p:cNvGraphicFramePr>
            <a:graphicFrameLocks/>
          </p:cNvGraphicFramePr>
          <p:nvPr>
            <p:extLst>
              <p:ext uri="{D42A27DB-BD31-4B8C-83A1-F6EECF244321}">
                <p14:modId xmlns:p14="http://schemas.microsoft.com/office/powerpoint/2010/main" val="1900059865"/>
              </p:ext>
            </p:extLst>
          </p:nvPr>
        </p:nvGraphicFramePr>
        <p:xfrm>
          <a:off x="7423150" y="1746512"/>
          <a:ext cx="4768850" cy="4082220"/>
        </p:xfrm>
        <a:graphic>
          <a:graphicData uri="http://schemas.openxmlformats.org/drawingml/2006/chart">
            <c:chart xmlns:c="http://schemas.openxmlformats.org/drawingml/2006/chart" xmlns:r="http://schemas.openxmlformats.org/officeDocument/2006/relationships" r:id="rId4"/>
          </a:graphicData>
        </a:graphic>
      </p:graphicFrame>
      <p:pic>
        <p:nvPicPr>
          <p:cNvPr id="20" name="Picture 19">
            <a:extLst>
              <a:ext uri="{FF2B5EF4-FFF2-40B4-BE49-F238E27FC236}">
                <a16:creationId xmlns:a16="http://schemas.microsoft.com/office/drawing/2014/main" id="{E78AD5D2-3795-97B2-4B04-05719D211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6191" y="0"/>
            <a:ext cx="1345809" cy="1192695"/>
          </a:xfrm>
          <a:prstGeom prst="rect">
            <a:avLst/>
          </a:prstGeom>
        </p:spPr>
      </p:pic>
    </p:spTree>
    <p:extLst>
      <p:ext uri="{BB962C8B-B14F-4D97-AF65-F5344CB8AC3E}">
        <p14:creationId xmlns:p14="http://schemas.microsoft.com/office/powerpoint/2010/main" val="3145248792"/>
      </p:ext>
    </p:extLst>
  </p:cSld>
  <p:clrMapOvr>
    <a:masterClrMapping/>
  </p:clrMapOvr>
  <mc:AlternateContent xmlns:mc="http://schemas.openxmlformats.org/markup-compatibility/2006" xmlns:p14="http://schemas.microsoft.com/office/powerpoint/2010/main">
    <mc:Choice Requires="p14">
      <p:transition spd="slow" p14:dur="2000" advTm="1226"/>
    </mc:Choice>
    <mc:Fallback xmlns="">
      <p:transition spd="slow" advTm="12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FA800-307F-F1C2-781C-FD4FC952D810}"/>
              </a:ext>
            </a:extLst>
          </p:cNvPr>
          <p:cNvSpPr>
            <a:spLocks noGrp="1"/>
          </p:cNvSpPr>
          <p:nvPr>
            <p:ph type="title"/>
          </p:nvPr>
        </p:nvSpPr>
        <p:spPr>
          <a:xfrm>
            <a:off x="318052" y="122583"/>
            <a:ext cx="9819861" cy="990600"/>
          </a:xfrm>
        </p:spPr>
        <p:txBody>
          <a:bodyPr/>
          <a:lstStyle/>
          <a:p>
            <a:r>
              <a:rPr lang="en-IN" dirty="0">
                <a:latin typeface="+mj-lt"/>
              </a:rPr>
              <a:t>KPI_2 </a:t>
            </a:r>
            <a:r>
              <a:rPr lang="en-IN" dirty="0">
                <a:latin typeface="+mj-lt"/>
                <a:sym typeface="Wingdings" panose="05000000000000000000" pitchFamily="2" charset="2"/>
              </a:rPr>
              <a:t> </a:t>
            </a:r>
            <a:r>
              <a:rPr lang="en-IN" sz="2400" dirty="0">
                <a:solidFill>
                  <a:srgbClr val="FF0000"/>
                </a:solidFill>
                <a:latin typeface="Algerian" panose="04020705040A02060702" pitchFamily="82" charset="0"/>
                <a:cs typeface="Aharoni" panose="020F0502020204030204" pitchFamily="2" charset="-79"/>
              </a:rPr>
              <a:t>Number of Orders with review score 5 and payment type as credit card</a:t>
            </a:r>
            <a:endParaRPr lang="en-US" dirty="0">
              <a:solidFill>
                <a:srgbClr val="FF0000"/>
              </a:solidFill>
              <a:latin typeface="Algerian" panose="04020705040A02060702" pitchFamily="82" charset="0"/>
              <a:cs typeface="Aharoni" panose="020F0502020204030204" pitchFamily="2" charset="-79"/>
            </a:endParaRPr>
          </a:p>
        </p:txBody>
      </p:sp>
      <p:sp>
        <p:nvSpPr>
          <p:cNvPr id="4" name="Text Placeholder 3">
            <a:extLst>
              <a:ext uri="{FF2B5EF4-FFF2-40B4-BE49-F238E27FC236}">
                <a16:creationId xmlns:a16="http://schemas.microsoft.com/office/drawing/2014/main" id="{71ED1DB5-F7E5-8D3A-52B9-49A0884674BE}"/>
              </a:ext>
            </a:extLst>
          </p:cNvPr>
          <p:cNvSpPr>
            <a:spLocks noGrp="1"/>
          </p:cNvSpPr>
          <p:nvPr>
            <p:ph type="body" sz="half" idx="2"/>
          </p:nvPr>
        </p:nvSpPr>
        <p:spPr>
          <a:xfrm>
            <a:off x="318054" y="1446253"/>
            <a:ext cx="11423372" cy="5060563"/>
          </a:xfrm>
        </p:spPr>
        <p:txBody>
          <a:bodyPr>
            <a:noAutofit/>
          </a:bodyPr>
          <a:lstStyle/>
          <a:p>
            <a:pPr algn="l"/>
            <a:r>
              <a:rPr lang="en-US" sz="2400" b="1" u="sng" dirty="0">
                <a:solidFill>
                  <a:srgbClr val="FF0000"/>
                </a:solidFill>
                <a:latin typeface="Algerian" panose="04020705040A02060702" pitchFamily="82" charset="0"/>
              </a:rPr>
              <a:t>Overview:</a:t>
            </a:r>
          </a:p>
          <a:p>
            <a:pPr marL="285750" indent="-285750" algn="just">
              <a:buFont typeface="Wingdings" panose="05000000000000000000" pitchFamily="2" charset="2"/>
              <a:buChar char="Ø"/>
            </a:pPr>
            <a:r>
              <a:rPr lang="en-US" dirty="0"/>
              <a:t>We had received </a:t>
            </a:r>
            <a:r>
              <a:rPr lang="en-US" sz="2000" b="1" dirty="0">
                <a:solidFill>
                  <a:srgbClr val="FFFF00"/>
                </a:solidFill>
              </a:rPr>
              <a:t>44,333</a:t>
            </a:r>
            <a:r>
              <a:rPr lang="en-US" dirty="0"/>
              <a:t> review, with a review score of </a:t>
            </a:r>
            <a:r>
              <a:rPr lang="en-US" sz="2000" b="1" dirty="0">
                <a:solidFill>
                  <a:srgbClr val="FFFF00"/>
                </a:solidFill>
              </a:rPr>
              <a:t>5</a:t>
            </a:r>
            <a:r>
              <a:rPr lang="en-US" dirty="0"/>
              <a:t> and payment type as credit card.</a:t>
            </a:r>
          </a:p>
          <a:p>
            <a:pPr marL="285750" indent="-285750" algn="just">
              <a:buFont typeface="Wingdings" panose="05000000000000000000" pitchFamily="2" charset="2"/>
              <a:buChar char="Ø"/>
            </a:pPr>
            <a:r>
              <a:rPr lang="en-US" dirty="0"/>
              <a:t>A substantial number of customers, approximately </a:t>
            </a:r>
            <a:r>
              <a:rPr lang="en-US" sz="1800" b="1" dirty="0">
                <a:solidFill>
                  <a:srgbClr val="FFFF00"/>
                </a:solidFill>
              </a:rPr>
              <a:t>74%</a:t>
            </a:r>
            <a:r>
              <a:rPr lang="en-US" dirty="0"/>
              <a:t>,rated their orders with a perfect score of </a:t>
            </a:r>
            <a:r>
              <a:rPr lang="en-US" sz="1800" b="1" dirty="0">
                <a:solidFill>
                  <a:srgbClr val="FFFF00"/>
                </a:solidFill>
              </a:rPr>
              <a:t>5 </a:t>
            </a:r>
            <a:r>
              <a:rPr lang="en-US" dirty="0"/>
              <a:t>reflecting exceptional satisfaction with the products or services received.</a:t>
            </a:r>
          </a:p>
          <a:p>
            <a:pPr marL="285750" indent="-285750" algn="just">
              <a:buFont typeface="Wingdings" panose="05000000000000000000" pitchFamily="2" charset="2"/>
              <a:buChar char="Ø"/>
            </a:pPr>
            <a:r>
              <a:rPr lang="en-US" dirty="0"/>
              <a:t>Credit card is listed topmost used payment method followed by bale to ,voucher and debit card.</a:t>
            </a:r>
          </a:p>
          <a:p>
            <a:pPr marL="285750" indent="-285750" algn="just">
              <a:buFont typeface="Wingdings" panose="05000000000000000000" pitchFamily="2" charset="2"/>
              <a:buChar char="Ø"/>
            </a:pPr>
            <a:r>
              <a:rPr lang="en-US" dirty="0"/>
              <a:t>More than </a:t>
            </a:r>
            <a:r>
              <a:rPr lang="en-US" sz="1800" b="1" dirty="0">
                <a:solidFill>
                  <a:srgbClr val="FFFF00"/>
                </a:solidFill>
              </a:rPr>
              <a:t>70%</a:t>
            </a:r>
            <a:r>
              <a:rPr lang="en-US" dirty="0"/>
              <a:t> of products were purchased by Credit Card. However, payment using Bolete has slightly increased by </a:t>
            </a:r>
            <a:r>
              <a:rPr lang="en-US" sz="1800" dirty="0">
                <a:solidFill>
                  <a:srgbClr val="FFFF00"/>
                </a:solidFill>
              </a:rPr>
              <a:t>7%</a:t>
            </a:r>
            <a:r>
              <a:rPr lang="en-US" dirty="0"/>
              <a:t>.</a:t>
            </a:r>
          </a:p>
          <a:p>
            <a:pPr algn="just"/>
            <a:r>
              <a:rPr lang="en-US" sz="2400" b="1" u="sng" dirty="0">
                <a:solidFill>
                  <a:srgbClr val="FF0000"/>
                </a:solidFill>
                <a:latin typeface="Algerian" panose="04020705040A02060702" pitchFamily="82" charset="0"/>
              </a:rPr>
              <a:t>Suggestions:</a:t>
            </a:r>
          </a:p>
          <a:p>
            <a:pPr marL="285750" indent="-285750" algn="just">
              <a:buFont typeface="Wingdings" panose="05000000000000000000" pitchFamily="2" charset="2"/>
              <a:buChar char="Ø"/>
            </a:pPr>
            <a:r>
              <a:rPr lang="en-US" dirty="0"/>
              <a:t>Businesses can leverage this insight by emphasizing the benefits of credit card payments ,such as security and convenience, to further enhance customer satisfaction and encourage positive reviews.</a:t>
            </a:r>
          </a:p>
        </p:txBody>
      </p:sp>
      <p:pic>
        <p:nvPicPr>
          <p:cNvPr id="5" name="Picture 4">
            <a:extLst>
              <a:ext uri="{FF2B5EF4-FFF2-40B4-BE49-F238E27FC236}">
                <a16:creationId xmlns:a16="http://schemas.microsoft.com/office/drawing/2014/main" id="{8222B2BC-F951-A86C-2771-A1BAF0039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6192" y="3"/>
            <a:ext cx="1345809" cy="1234627"/>
          </a:xfrm>
          <a:prstGeom prst="rect">
            <a:avLst/>
          </a:prstGeom>
        </p:spPr>
      </p:pic>
      <p:pic>
        <p:nvPicPr>
          <p:cNvPr id="3" name="Picture 2">
            <a:extLst>
              <a:ext uri="{FF2B5EF4-FFF2-40B4-BE49-F238E27FC236}">
                <a16:creationId xmlns:a16="http://schemas.microsoft.com/office/drawing/2014/main" id="{C32675A9-3E9E-B6C6-8E8F-CDBBEA184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191" y="0"/>
            <a:ext cx="1345809" cy="1192695"/>
          </a:xfrm>
          <a:prstGeom prst="rect">
            <a:avLst/>
          </a:prstGeom>
        </p:spPr>
      </p:pic>
    </p:spTree>
    <p:extLst>
      <p:ext uri="{BB962C8B-B14F-4D97-AF65-F5344CB8AC3E}">
        <p14:creationId xmlns:p14="http://schemas.microsoft.com/office/powerpoint/2010/main" val="549809626"/>
      </p:ext>
    </p:extLst>
  </p:cSld>
  <p:clrMapOvr>
    <a:masterClrMapping/>
  </p:clrMapOvr>
  <mc:AlternateContent xmlns:mc="http://schemas.openxmlformats.org/markup-compatibility/2006" xmlns:p14="http://schemas.microsoft.com/office/powerpoint/2010/main">
    <mc:Choice Requires="p14">
      <p:transition spd="slow" p14:dur="2000" advTm="1407"/>
    </mc:Choice>
    <mc:Fallback xmlns="">
      <p:transition spd="slow" advTm="140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A9BA-FB7D-8B73-5E66-67064D8C5118}"/>
              </a:ext>
            </a:extLst>
          </p:cNvPr>
          <p:cNvSpPr>
            <a:spLocks noGrp="1"/>
          </p:cNvSpPr>
          <p:nvPr>
            <p:ph type="title"/>
          </p:nvPr>
        </p:nvSpPr>
        <p:spPr>
          <a:xfrm>
            <a:off x="251791" y="265045"/>
            <a:ext cx="9846367" cy="1182756"/>
          </a:xfrm>
        </p:spPr>
        <p:txBody>
          <a:bodyPr>
            <a:normAutofit fontScale="90000"/>
          </a:bodyPr>
          <a:lstStyle/>
          <a:p>
            <a:r>
              <a:rPr lang="en-IN" dirty="0">
                <a:latin typeface="+mj-lt"/>
              </a:rPr>
              <a:t>KPI_3 </a:t>
            </a:r>
            <a:r>
              <a:rPr lang="en-IN" dirty="0">
                <a:latin typeface="+mj-lt"/>
                <a:sym typeface="Wingdings" panose="05000000000000000000" pitchFamily="2" charset="2"/>
              </a:rPr>
              <a:t> </a:t>
            </a:r>
            <a:r>
              <a:rPr lang="en-IN" dirty="0">
                <a:solidFill>
                  <a:srgbClr val="FF0000"/>
                </a:solidFill>
                <a:latin typeface="Algerian" panose="04020705040A02060702" pitchFamily="82" charset="0"/>
              </a:rPr>
              <a:t>Average number of days taken to deliver order for </a:t>
            </a:r>
            <a:r>
              <a:rPr lang="en-IN" dirty="0" err="1">
                <a:solidFill>
                  <a:srgbClr val="FF0000"/>
                </a:solidFill>
                <a:latin typeface="Algerian" panose="04020705040A02060702" pitchFamily="82" charset="0"/>
              </a:rPr>
              <a:t>pet_shop</a:t>
            </a:r>
            <a:br>
              <a:rPr lang="en-IN" dirty="0">
                <a:solidFill>
                  <a:srgbClr val="FF0000"/>
                </a:solidFill>
                <a:latin typeface="+mj-lt"/>
              </a:rPr>
            </a:br>
            <a:endParaRPr lang="en-US" dirty="0">
              <a:solidFill>
                <a:srgbClr val="FF0000"/>
              </a:solidFill>
            </a:endParaRPr>
          </a:p>
        </p:txBody>
      </p:sp>
      <p:sp>
        <p:nvSpPr>
          <p:cNvPr id="4" name="Text Placeholder 3">
            <a:extLst>
              <a:ext uri="{FF2B5EF4-FFF2-40B4-BE49-F238E27FC236}">
                <a16:creationId xmlns:a16="http://schemas.microsoft.com/office/drawing/2014/main" id="{3261CB85-A25C-38C5-249B-6FCC64E9258A}"/>
              </a:ext>
            </a:extLst>
          </p:cNvPr>
          <p:cNvSpPr>
            <a:spLocks noGrp="1"/>
          </p:cNvSpPr>
          <p:nvPr>
            <p:ph type="body" sz="half" idx="2"/>
          </p:nvPr>
        </p:nvSpPr>
        <p:spPr>
          <a:xfrm>
            <a:off x="26154" y="1192695"/>
            <a:ext cx="7337172" cy="5400260"/>
          </a:xfrm>
        </p:spPr>
        <p:txBody>
          <a:bodyPr>
            <a:noAutofit/>
          </a:bodyPr>
          <a:lstStyle/>
          <a:p>
            <a:pPr algn="l"/>
            <a:r>
              <a:rPr lang="en-US" sz="2400" b="1" u="sng" dirty="0">
                <a:solidFill>
                  <a:srgbClr val="FF0000"/>
                </a:solidFill>
                <a:latin typeface="Algerian" panose="04020705040A02060702" pitchFamily="82" charset="0"/>
              </a:rPr>
              <a:t>Overview:</a:t>
            </a:r>
            <a:endParaRPr lang="en-US" sz="2400" u="sng" dirty="0">
              <a:solidFill>
                <a:srgbClr val="FF0000"/>
              </a:solidFill>
              <a:latin typeface="Algerian" panose="04020705040A02060702" pitchFamily="82" charset="0"/>
            </a:endParaRPr>
          </a:p>
          <a:p>
            <a:pPr marL="285750" indent="-285750" algn="just">
              <a:buFont typeface="Wingdings" panose="05000000000000000000" pitchFamily="2" charset="2"/>
              <a:buChar char="Ø"/>
            </a:pPr>
            <a:r>
              <a:rPr lang="en-US" sz="1600" dirty="0">
                <a:latin typeface="Open Sans" panose="020B0606030504020204" pitchFamily="34" charset="0"/>
                <a:ea typeface="Open Sans" panose="020B0606030504020204" pitchFamily="34" charset="0"/>
                <a:cs typeface="Open Sans" panose="020B0606030504020204" pitchFamily="34" charset="0"/>
              </a:rPr>
              <a:t>Average number of days taken for the Delivery for pet shop is </a:t>
            </a:r>
            <a:r>
              <a:rPr lang="en-US" sz="18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11 days</a:t>
            </a:r>
            <a:r>
              <a:rPr lang="en-US" sz="1600" dirty="0">
                <a:latin typeface="Open Sans" panose="020B0606030504020204" pitchFamily="34" charset="0"/>
                <a:ea typeface="Open Sans" panose="020B0606030504020204" pitchFamily="34" charset="0"/>
                <a:cs typeface="Open Sans" panose="020B0606030504020204" pitchFamily="34" charset="0"/>
              </a:rPr>
              <a:t>.</a:t>
            </a:r>
          </a:p>
          <a:p>
            <a:pPr marL="285750" indent="-285750" algn="jus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The pet shop has experienced a significant increase in orders, with a growth rate of </a:t>
            </a:r>
            <a:r>
              <a:rPr lang="en-US" sz="1800" dirty="0">
                <a:solidFill>
                  <a:srgbClr val="FFFF00"/>
                </a:solidFill>
                <a:latin typeface="Open Sans" panose="020B0606030504020204" pitchFamily="34" charset="0"/>
                <a:ea typeface="Open Sans" panose="020B0606030504020204" pitchFamily="34" charset="0"/>
                <a:cs typeface="Open Sans" panose="020B0606030504020204" pitchFamily="34" charset="0"/>
              </a:rPr>
              <a:t>40%</a:t>
            </a:r>
            <a:r>
              <a:rPr lang="en-US" dirty="0">
                <a:latin typeface="Open Sans" panose="020B0606030504020204" pitchFamily="34" charset="0"/>
                <a:ea typeface="Open Sans" panose="020B0606030504020204" pitchFamily="34" charset="0"/>
                <a:cs typeface="Open Sans" panose="020B0606030504020204" pitchFamily="34" charset="0"/>
              </a:rPr>
              <a:t> over the past </a:t>
            </a:r>
            <a:r>
              <a:rPr lang="en-US" sz="1800" dirty="0">
                <a:solidFill>
                  <a:srgbClr val="FFFF00"/>
                </a:solidFill>
                <a:latin typeface="Open Sans" panose="020B0606030504020204" pitchFamily="34" charset="0"/>
                <a:ea typeface="Open Sans" panose="020B0606030504020204" pitchFamily="34" charset="0"/>
                <a:cs typeface="Open Sans" panose="020B0606030504020204" pitchFamily="34" charset="0"/>
              </a:rPr>
              <a:t>2 years.</a:t>
            </a:r>
            <a:endParaRPr lang="en-US" dirty="0">
              <a:solidFill>
                <a:srgbClr val="FFFF00"/>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The pet shop has received great review scores from customers indicating high levels of satisfaction with their purchases and overall experience.</a:t>
            </a:r>
          </a:p>
          <a:p>
            <a:pPr algn="l"/>
            <a:r>
              <a:rPr lang="en-US" sz="2400" b="1" u="sng" dirty="0">
                <a:solidFill>
                  <a:srgbClr val="FF0000"/>
                </a:solidFill>
                <a:latin typeface="Algerian" panose="04020705040A02060702" pitchFamily="82" charset="0"/>
                <a:ea typeface="Open Sans" panose="020B0606030504020204" pitchFamily="34" charset="0"/>
                <a:cs typeface="Open Sans" panose="020B0606030504020204" pitchFamily="34" charset="0"/>
              </a:rPr>
              <a:t>SUGGESTIONS:</a:t>
            </a:r>
          </a:p>
          <a:p>
            <a:pPr marL="285750" indent="-285750" algn="l">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To accommodate the increased order volume while maintaining quality and timely deliveries ,the pet shop needs to focus on enhancing its operational efficiency.</a:t>
            </a:r>
          </a:p>
          <a:p>
            <a:pPr marL="285750" indent="-285750" algn="l">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In operational efficiency we have to implement an automated inventory management system, optimizing order processing workflows, and establishing strong partnerships with reliable shipping  carriers can help the pet shop meet the growing demands efficiently.</a:t>
            </a: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kumimoji="0" lang="en-US" sz="1600" b="0" i="0" u="none" strike="noStrike"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Arial"/>
            </a:endParaRPr>
          </a:p>
          <a:p>
            <a:endParaRPr lang="en-US" dirty="0"/>
          </a:p>
        </p:txBody>
      </p:sp>
      <p:pic>
        <p:nvPicPr>
          <p:cNvPr id="3" name="Picture 2">
            <a:extLst>
              <a:ext uri="{FF2B5EF4-FFF2-40B4-BE49-F238E27FC236}">
                <a16:creationId xmlns:a16="http://schemas.microsoft.com/office/drawing/2014/main" id="{43BDAB35-F6C2-C962-E857-84B47C8B7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6192" y="3"/>
            <a:ext cx="1345809" cy="1182756"/>
          </a:xfrm>
          <a:prstGeom prst="rect">
            <a:avLst/>
          </a:prstGeom>
        </p:spPr>
      </p:pic>
      <p:graphicFrame>
        <p:nvGraphicFramePr>
          <p:cNvPr id="9" name="Chart 8">
            <a:extLst>
              <a:ext uri="{FF2B5EF4-FFF2-40B4-BE49-F238E27FC236}">
                <a16:creationId xmlns:a16="http://schemas.microsoft.com/office/drawing/2014/main" id="{5265570C-BBED-5FD8-CEE4-3B8F52F749B8}"/>
              </a:ext>
            </a:extLst>
          </p:cNvPr>
          <p:cNvGraphicFramePr>
            <a:graphicFrameLocks/>
          </p:cNvGraphicFramePr>
          <p:nvPr>
            <p:extLst>
              <p:ext uri="{D42A27DB-BD31-4B8C-83A1-F6EECF244321}">
                <p14:modId xmlns:p14="http://schemas.microsoft.com/office/powerpoint/2010/main" val="3427522487"/>
              </p:ext>
            </p:extLst>
          </p:nvPr>
        </p:nvGraphicFramePr>
        <p:xfrm>
          <a:off x="7363326" y="2105024"/>
          <a:ext cx="4192569" cy="3103079"/>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21CDA963-342E-5506-879C-BDF84D2932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191" y="0"/>
            <a:ext cx="1345809" cy="1192695"/>
          </a:xfrm>
          <a:prstGeom prst="rect">
            <a:avLst/>
          </a:prstGeom>
        </p:spPr>
      </p:pic>
    </p:spTree>
    <p:extLst>
      <p:ext uri="{BB962C8B-B14F-4D97-AF65-F5344CB8AC3E}">
        <p14:creationId xmlns:p14="http://schemas.microsoft.com/office/powerpoint/2010/main" val="4268304927"/>
      </p:ext>
    </p:extLst>
  </p:cSld>
  <p:clrMapOvr>
    <a:masterClrMapping/>
  </p:clrMapOvr>
  <mc:AlternateContent xmlns:mc="http://schemas.openxmlformats.org/markup-compatibility/2006" xmlns:p14="http://schemas.microsoft.com/office/powerpoint/2010/main">
    <mc:Choice Requires="p14">
      <p:transition spd="slow" p14:dur="2000" advTm="1151"/>
    </mc:Choice>
    <mc:Fallback xmlns="">
      <p:transition spd="slow" advTm="115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5B05-6CBB-4E42-F115-0925437E3187}"/>
              </a:ext>
            </a:extLst>
          </p:cNvPr>
          <p:cNvSpPr>
            <a:spLocks noGrp="1"/>
          </p:cNvSpPr>
          <p:nvPr>
            <p:ph type="title"/>
          </p:nvPr>
        </p:nvSpPr>
        <p:spPr>
          <a:xfrm>
            <a:off x="284541" y="0"/>
            <a:ext cx="9696072" cy="1285461"/>
          </a:xfrm>
        </p:spPr>
        <p:txBody>
          <a:bodyPr/>
          <a:lstStyle/>
          <a:p>
            <a:r>
              <a:rPr lang="en-IN" dirty="0">
                <a:sym typeface="Wingdings" panose="05000000000000000000" pitchFamily="2" charset="2"/>
              </a:rPr>
              <a:t>KPI_4 </a:t>
            </a:r>
            <a:r>
              <a:rPr lang="en-IN" dirty="0">
                <a:latin typeface="+mj-lt"/>
                <a:sym typeface="Wingdings" panose="05000000000000000000" pitchFamily="2" charset="2"/>
              </a:rPr>
              <a:t></a:t>
            </a:r>
            <a:r>
              <a:rPr lang="en-IN" dirty="0">
                <a:latin typeface="+mj-lt"/>
              </a:rPr>
              <a:t> </a:t>
            </a:r>
            <a:r>
              <a:rPr lang="en-IN" sz="2400" dirty="0">
                <a:solidFill>
                  <a:srgbClr val="FF0000"/>
                </a:solidFill>
                <a:latin typeface="Algerian" panose="04020705040A02060702" pitchFamily="82" charset="0"/>
              </a:rPr>
              <a:t>Average price and payment values from customers of </a:t>
            </a:r>
            <a:r>
              <a:rPr lang="en-IN" sz="2400" dirty="0" err="1">
                <a:solidFill>
                  <a:srgbClr val="FF0000"/>
                </a:solidFill>
                <a:latin typeface="Algerian" panose="04020705040A02060702" pitchFamily="82" charset="0"/>
              </a:rPr>
              <a:t>saopaulo</a:t>
            </a:r>
            <a:r>
              <a:rPr lang="en-IN" sz="2400" dirty="0">
                <a:solidFill>
                  <a:srgbClr val="FF0000"/>
                </a:solidFill>
                <a:latin typeface="Algerian" panose="04020705040A02060702" pitchFamily="82" charset="0"/>
              </a:rPr>
              <a:t> city</a:t>
            </a:r>
            <a:endParaRPr lang="en-US" dirty="0">
              <a:solidFill>
                <a:srgbClr val="FF0000"/>
              </a:solidFill>
              <a:latin typeface="Algerian" panose="04020705040A02060702" pitchFamily="82" charset="0"/>
            </a:endParaRPr>
          </a:p>
        </p:txBody>
      </p:sp>
      <p:sp>
        <p:nvSpPr>
          <p:cNvPr id="4" name="Text Placeholder 3">
            <a:extLst>
              <a:ext uri="{FF2B5EF4-FFF2-40B4-BE49-F238E27FC236}">
                <a16:creationId xmlns:a16="http://schemas.microsoft.com/office/drawing/2014/main" id="{40E08E9F-21D8-9907-62CC-D2369C642BCA}"/>
              </a:ext>
            </a:extLst>
          </p:cNvPr>
          <p:cNvSpPr>
            <a:spLocks noGrp="1"/>
          </p:cNvSpPr>
          <p:nvPr>
            <p:ph type="body" sz="half" idx="2"/>
          </p:nvPr>
        </p:nvSpPr>
        <p:spPr>
          <a:xfrm>
            <a:off x="284541" y="2136913"/>
            <a:ext cx="6677733" cy="4118113"/>
          </a:xfrm>
        </p:spPr>
        <p:txBody>
          <a:bodyPr>
            <a:noAutofit/>
          </a:bodyPr>
          <a:lstStyle/>
          <a:p>
            <a:r>
              <a:rPr lang="en-US" sz="2400" b="1" u="sng" dirty="0">
                <a:solidFill>
                  <a:srgbClr val="FF0000"/>
                </a:solidFill>
                <a:latin typeface="Algerian" panose="04020705040A02060702" pitchFamily="82" charset="0"/>
              </a:rPr>
              <a:t>Overview :</a:t>
            </a:r>
          </a:p>
          <a:p>
            <a:pPr marL="285750" marR="0" indent="-285750" algn="l" defTabSz="914400" rtl="0" fontAlgn="auto" latinLnBrk="0" hangingPunct="0">
              <a:lnSpc>
                <a:spcPct val="200000"/>
              </a:lnSpc>
              <a:spcBef>
                <a:spcPts val="0"/>
              </a:spcBef>
              <a:spcAft>
                <a:spcPts val="0"/>
              </a:spcAft>
              <a:buClrTx/>
              <a:buSzTx/>
              <a:buFont typeface="Wingdings" panose="05000000000000000000" pitchFamily="2" charset="2"/>
              <a:buChar char="Ø"/>
              <a:tabLst/>
            </a:pPr>
            <a:r>
              <a:rPr kumimoji="0" lang="en-US" sz="1600" b="0" i="0" u="none" strike="noStrike" cap="none" spc="0" normalizeH="0" baseline="0" dirty="0">
                <a:ln>
                  <a:noFill/>
                </a:ln>
                <a:effectLst/>
                <a:uFillTx/>
                <a:latin typeface="Open Sans" panose="020B0606030504020204" pitchFamily="34" charset="0"/>
                <a:ea typeface="Open Sans" panose="020B0606030504020204" pitchFamily="34" charset="0"/>
                <a:cs typeface="Open Sans" panose="020B0606030504020204" pitchFamily="34" charset="0"/>
                <a:sym typeface="Arial"/>
              </a:rPr>
              <a:t>Sao Paulo city is the most populous city in the Brazil and</a:t>
            </a:r>
            <a:r>
              <a:rPr lang="en-US" sz="1600" dirty="0">
                <a:latin typeface="Open Sans" panose="020B0606030504020204" pitchFamily="34" charset="0"/>
                <a:ea typeface="Open Sans" panose="020B0606030504020204" pitchFamily="34" charset="0"/>
                <a:cs typeface="Open Sans" panose="020B0606030504020204" pitchFamily="34" charset="0"/>
              </a:rPr>
              <a:t> Consider as global city with impressive statistics.</a:t>
            </a:r>
          </a:p>
          <a:p>
            <a:pPr marL="285750" marR="0" indent="-285750" algn="l" defTabSz="914400" rtl="0" fontAlgn="auto" latinLnBrk="0" hangingPunct="0">
              <a:lnSpc>
                <a:spcPct val="200000"/>
              </a:lnSpc>
              <a:spcBef>
                <a:spcPts val="0"/>
              </a:spcBef>
              <a:spcAft>
                <a:spcPts val="0"/>
              </a:spcAft>
              <a:buClrTx/>
              <a:buSzTx/>
              <a:buFont typeface="Wingdings" panose="05000000000000000000" pitchFamily="2" charset="2"/>
              <a:buChar char="Ø"/>
              <a:tabLst/>
            </a:pPr>
            <a:r>
              <a:rPr kumimoji="0" lang="en-US" b="0" i="0" u="none" strike="noStrike" cap="none" spc="0" normalizeH="0" baseline="0" dirty="0">
                <a:ln>
                  <a:noFill/>
                </a:ln>
                <a:effectLst/>
                <a:uFillTx/>
                <a:latin typeface="Open Sans" panose="020B0606030504020204" pitchFamily="34" charset="0"/>
                <a:ea typeface="Open Sans" panose="020B0606030504020204" pitchFamily="34" charset="0"/>
                <a:cs typeface="Open Sans" panose="020B0606030504020204" pitchFamily="34" charset="0"/>
                <a:sym typeface="Arial"/>
              </a:rPr>
              <a:t>Sao Paulo city accounts for approximately </a:t>
            </a:r>
            <a:r>
              <a:rPr kumimoji="0" lang="en-US" sz="1800" b="1" i="0" u="none" strike="noStrike" cap="none" spc="0" normalizeH="0" baseline="0" dirty="0">
                <a:ln>
                  <a:noFill/>
                </a:ln>
                <a:solidFill>
                  <a:srgbClr val="FFFF00"/>
                </a:solidFill>
                <a:effectLst/>
                <a:uFillTx/>
                <a:latin typeface="Open Sans" panose="020B0606030504020204" pitchFamily="34" charset="0"/>
                <a:ea typeface="Open Sans" panose="020B0606030504020204" pitchFamily="34" charset="0"/>
                <a:cs typeface="Open Sans" panose="020B0606030504020204" pitchFamily="34" charset="0"/>
                <a:sym typeface="Arial"/>
              </a:rPr>
              <a:t>16%</a:t>
            </a:r>
            <a:r>
              <a:rPr kumimoji="0" lang="en-US" b="0" i="0" u="none" strike="noStrike" cap="none" spc="0" normalizeH="0" baseline="0" dirty="0">
                <a:ln>
                  <a:noFill/>
                </a:ln>
                <a:effectLst/>
                <a:uFillTx/>
                <a:latin typeface="Open Sans" panose="020B0606030504020204" pitchFamily="34" charset="0"/>
                <a:ea typeface="Open Sans" panose="020B0606030504020204" pitchFamily="34" charset="0"/>
                <a:cs typeface="Open Sans" panose="020B0606030504020204" pitchFamily="34" charset="0"/>
                <a:sym typeface="Arial"/>
              </a:rPr>
              <a:t> of the total orders received by the business, while </a:t>
            </a:r>
            <a:r>
              <a:rPr lang="en-US" dirty="0">
                <a:effectLst/>
                <a:latin typeface="Open Sans" panose="020B0606030504020204" pitchFamily="34" charset="0"/>
                <a:ea typeface="Open Sans" panose="020B0606030504020204" pitchFamily="34" charset="0"/>
                <a:cs typeface="Open Sans" panose="020B0606030504020204" pitchFamily="34" charset="0"/>
                <a:sym typeface="Arial"/>
              </a:rPr>
              <a:t>generating </a:t>
            </a:r>
            <a:r>
              <a:rPr lang="en-US" sz="18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sym typeface="Arial"/>
              </a:rPr>
              <a:t>14%</a:t>
            </a:r>
            <a:r>
              <a:rPr lang="en-US" dirty="0">
                <a:effectLst/>
                <a:latin typeface="Open Sans" panose="020B0606030504020204" pitchFamily="34" charset="0"/>
                <a:ea typeface="Open Sans" panose="020B0606030504020204" pitchFamily="34" charset="0"/>
                <a:cs typeface="Open Sans" panose="020B0606030504020204" pitchFamily="34" charset="0"/>
                <a:sym typeface="Arial"/>
              </a:rPr>
              <a:t> of the total revenue.</a:t>
            </a:r>
          </a:p>
          <a:p>
            <a:pPr marL="285750" marR="0" indent="-285750" algn="l" defTabSz="914400" rtl="0" fontAlgn="auto" latinLnBrk="0" hangingPunct="0">
              <a:lnSpc>
                <a:spcPct val="200000"/>
              </a:lnSpc>
              <a:spcBef>
                <a:spcPts val="0"/>
              </a:spcBef>
              <a:spcAft>
                <a:spcPts val="0"/>
              </a:spcAft>
              <a:buClrTx/>
              <a:buSzTx/>
              <a:buFont typeface="Wingdings" panose="05000000000000000000" pitchFamily="2" charset="2"/>
              <a:buChar char="Ø"/>
              <a:tabLst/>
            </a:pPr>
            <a:r>
              <a:rPr kumimoji="0" lang="en-US" sz="1600" b="0" i="0" u="none" strike="noStrike" cap="none" spc="0" normalizeH="0" baseline="0" dirty="0">
                <a:ln>
                  <a:noFill/>
                </a:ln>
                <a:effectLst/>
                <a:uFillTx/>
                <a:latin typeface="Open Sans" panose="020B0606030504020204" pitchFamily="34" charset="0"/>
                <a:ea typeface="Open Sans" panose="020B0606030504020204" pitchFamily="34" charset="0"/>
                <a:cs typeface="Open Sans" panose="020B0606030504020204" pitchFamily="34" charset="0"/>
                <a:sym typeface="Arial"/>
              </a:rPr>
              <a:t>Average delivery time for orders from customers in </a:t>
            </a:r>
            <a:r>
              <a:rPr lang="en-US" dirty="0">
                <a:effectLst/>
                <a:latin typeface="Open Sans" panose="020B0606030504020204" pitchFamily="34" charset="0"/>
                <a:ea typeface="Open Sans" panose="020B0606030504020204" pitchFamily="34" charset="0"/>
                <a:cs typeface="Open Sans" panose="020B0606030504020204" pitchFamily="34" charset="0"/>
                <a:sym typeface="Arial"/>
              </a:rPr>
              <a:t>Sao Paulo is </a:t>
            </a:r>
            <a:r>
              <a:rPr lang="en-US" sz="18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sym typeface="Arial"/>
              </a:rPr>
              <a:t>8</a:t>
            </a:r>
            <a:r>
              <a:rPr lang="en-US" dirty="0">
                <a:effectLst/>
                <a:latin typeface="Open Sans" panose="020B0606030504020204" pitchFamily="34" charset="0"/>
                <a:ea typeface="Open Sans" panose="020B0606030504020204" pitchFamily="34" charset="0"/>
                <a:cs typeface="Open Sans" panose="020B0606030504020204" pitchFamily="34" charset="0"/>
                <a:sym typeface="Arial"/>
              </a:rPr>
              <a:t> days which means this city has delivering the packages very early.</a:t>
            </a:r>
          </a:p>
          <a:p>
            <a:pPr marL="285750" marR="0" indent="-285750" algn="l" defTabSz="914400" rtl="0" fontAlgn="auto" latinLnBrk="0" hangingPunct="0">
              <a:lnSpc>
                <a:spcPct val="200000"/>
              </a:lnSpc>
              <a:spcBef>
                <a:spcPts val="0"/>
              </a:spcBef>
              <a:spcAft>
                <a:spcPts val="0"/>
              </a:spcAft>
              <a:buClrTx/>
              <a:buSzTx/>
              <a:buFont typeface="Wingdings" panose="05000000000000000000" pitchFamily="2" charset="2"/>
              <a:buChar char="Ø"/>
              <a:tabLst/>
            </a:pPr>
            <a:endParaRPr kumimoji="0" lang="en-US" sz="1600" b="0" i="0" u="none" strike="noStrike" cap="none" spc="0" normalizeH="0" baseline="0" dirty="0">
              <a:ln>
                <a:noFill/>
              </a:ln>
              <a:effectLst/>
              <a:uFillTx/>
              <a:latin typeface="Open Sans" panose="020B0606030504020204" pitchFamily="34" charset="0"/>
              <a:ea typeface="Open Sans" panose="020B0606030504020204" pitchFamily="34" charset="0"/>
              <a:cs typeface="Open Sans" panose="020B0606030504020204" pitchFamily="34" charset="0"/>
              <a:sym typeface="Arial"/>
            </a:endParaRPr>
          </a:p>
          <a:p>
            <a:r>
              <a:rPr lang="en-US" dirty="0"/>
              <a:t>.</a:t>
            </a:r>
          </a:p>
        </p:txBody>
      </p:sp>
      <p:pic>
        <p:nvPicPr>
          <p:cNvPr id="3" name="Picture 2">
            <a:extLst>
              <a:ext uri="{FF2B5EF4-FFF2-40B4-BE49-F238E27FC236}">
                <a16:creationId xmlns:a16="http://schemas.microsoft.com/office/drawing/2014/main" id="{12D00EE3-5EF6-F2E3-B231-EDCBE37B3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6192" y="3"/>
            <a:ext cx="1345809" cy="1178028"/>
          </a:xfrm>
          <a:prstGeom prst="rect">
            <a:avLst/>
          </a:prstGeom>
        </p:spPr>
      </p:pic>
      <p:graphicFrame>
        <p:nvGraphicFramePr>
          <p:cNvPr id="8" name="Chart 7">
            <a:extLst>
              <a:ext uri="{FF2B5EF4-FFF2-40B4-BE49-F238E27FC236}">
                <a16:creationId xmlns:a16="http://schemas.microsoft.com/office/drawing/2014/main" id="{48E5B7A9-D5A8-CFC3-068F-24D911D2BFB3}"/>
              </a:ext>
            </a:extLst>
          </p:cNvPr>
          <p:cNvGraphicFramePr>
            <a:graphicFrameLocks/>
          </p:cNvGraphicFramePr>
          <p:nvPr>
            <p:extLst>
              <p:ext uri="{D42A27DB-BD31-4B8C-83A1-F6EECF244321}">
                <p14:modId xmlns:p14="http://schemas.microsoft.com/office/powerpoint/2010/main" val="3531457736"/>
              </p:ext>
            </p:extLst>
          </p:nvPr>
        </p:nvGraphicFramePr>
        <p:xfrm>
          <a:off x="6962274" y="1447800"/>
          <a:ext cx="5110456" cy="4807226"/>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D02DBE55-C34A-B92F-2E94-F8AAD7DA85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191" y="0"/>
            <a:ext cx="1345809" cy="1192695"/>
          </a:xfrm>
          <a:prstGeom prst="rect">
            <a:avLst/>
          </a:prstGeom>
        </p:spPr>
      </p:pic>
    </p:spTree>
    <p:extLst>
      <p:ext uri="{BB962C8B-B14F-4D97-AF65-F5344CB8AC3E}">
        <p14:creationId xmlns:p14="http://schemas.microsoft.com/office/powerpoint/2010/main" val="2919608608"/>
      </p:ext>
    </p:extLst>
  </p:cSld>
  <p:clrMapOvr>
    <a:masterClrMapping/>
  </p:clrMapOvr>
  <mc:AlternateContent xmlns:mc="http://schemas.openxmlformats.org/markup-compatibility/2006" xmlns:p14="http://schemas.microsoft.com/office/powerpoint/2010/main">
    <mc:Choice Requires="p14">
      <p:transition spd="slow" p14:dur="2000" advTm="1562"/>
    </mc:Choice>
    <mc:Fallback xmlns="">
      <p:transition spd="slow" advTm="156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2|1.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Wisp</Template>
  <TotalTime>222</TotalTime>
  <Words>1149</Words>
  <Application>Microsoft Office PowerPoint</Application>
  <PresentationFormat>Widescreen</PresentationFormat>
  <Paragraphs>111</Paragraphs>
  <Slides>14</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Algerian</vt:lpstr>
      <vt:lpstr>Arial</vt:lpstr>
      <vt:lpstr>Arial Black</vt:lpstr>
      <vt:lpstr>Baguet Script</vt:lpstr>
      <vt:lpstr>Bahnschrift Light</vt:lpstr>
      <vt:lpstr>Bahnschrift SemiBold</vt:lpstr>
      <vt:lpstr>Bookman Old Style</vt:lpstr>
      <vt:lpstr>Goudy Stout</vt:lpstr>
      <vt:lpstr>Open Sans</vt:lpstr>
      <vt:lpstr>Rockwell</vt:lpstr>
      <vt:lpstr>Rockwell Condensed</vt:lpstr>
      <vt:lpstr>Wingdings</vt:lpstr>
      <vt:lpstr>Damask</vt:lpstr>
      <vt:lpstr>PowerPoint Presentation</vt:lpstr>
      <vt:lpstr>OLIST STORE DATA ANALYSIS  P-163 Project -&gt; Group 1</vt:lpstr>
      <vt:lpstr>agenda </vt:lpstr>
      <vt:lpstr>PowerPoint Presentation</vt:lpstr>
      <vt:lpstr>PowerPoint Presentation</vt:lpstr>
      <vt:lpstr>KPI_1  Weekday Vs Weekend Payment Statistics</vt:lpstr>
      <vt:lpstr>KPI_2  Number of Orders with review score 5 and payment type as credit card</vt:lpstr>
      <vt:lpstr>KPI_3  Average number of days taken to deliver order for pet_shop </vt:lpstr>
      <vt:lpstr>KPI_4  Average price and payment values from customers of saopaulo city</vt:lpstr>
      <vt:lpstr>KPI_5  Relationship between shipping days Vs review scores. </vt:lpstr>
      <vt:lpstr>TOP 5 VS BOTTOM 5 CUSTOMER STATE</vt:lpstr>
      <vt:lpstr>MONTHLY TREND OF MARKET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Olist Store Data Analysis P-123 Project</dc:title>
  <dc:creator>Tejaswini HS</dc:creator>
  <cp:lastModifiedBy>Rahul sinha</cp:lastModifiedBy>
  <cp:revision>35</cp:revision>
  <dcterms:created xsi:type="dcterms:W3CDTF">2023-04-21T02:28:36Z</dcterms:created>
  <dcterms:modified xsi:type="dcterms:W3CDTF">2023-07-03T13:20:52Z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2023-06-09T16:48:48Z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ce698fc9-826e-4857-a2e0-89e0b9f05c0c</vt:lpwstr>
  </property>
  <property fmtid="{D5CDD505-2E9C-101B-9397-08002B2CF9AE}" pid="7" name="MSIP_Label_defa4170-0d19-0005-0004-bc88714345d2_ActionId">
    <vt:lpwstr>06458454-2982-4a7c-9a16-055099e3b34d</vt:lpwstr>
  </property>
  <property fmtid="{D5CDD505-2E9C-101B-9397-08002B2CF9AE}" pid="8" name="MSIP_Label_defa4170-0d19-0005-0004-bc88714345d2_ContentBits">
    <vt:lpwstr>0</vt:lpwstr>
  </property>
</Properties>
</file>